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0"/>
  </p:notesMasterIdLst>
  <p:sldIdLst>
    <p:sldId id="256" r:id="rId2"/>
    <p:sldId id="258" r:id="rId3"/>
    <p:sldId id="257" r:id="rId4"/>
    <p:sldId id="259" r:id="rId5"/>
    <p:sldId id="261" r:id="rId6"/>
    <p:sldId id="262" r:id="rId7"/>
    <p:sldId id="263" r:id="rId8"/>
    <p:sldId id="264" r:id="rId9"/>
    <p:sldId id="260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3" r:id="rId18"/>
    <p:sldId id="272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5" r:id="rId30"/>
    <p:sldId id="284" r:id="rId31"/>
    <p:sldId id="286" r:id="rId32"/>
    <p:sldId id="287" r:id="rId33"/>
    <p:sldId id="288" r:id="rId34"/>
    <p:sldId id="290" r:id="rId35"/>
    <p:sldId id="291" r:id="rId36"/>
    <p:sldId id="289" r:id="rId37"/>
    <p:sldId id="292" r:id="rId38"/>
    <p:sldId id="293" r:id="rId39"/>
    <p:sldId id="294" r:id="rId40"/>
    <p:sldId id="295" r:id="rId41"/>
    <p:sldId id="296" r:id="rId42"/>
    <p:sldId id="301" r:id="rId43"/>
    <p:sldId id="297" r:id="rId44"/>
    <p:sldId id="298" r:id="rId45"/>
    <p:sldId id="299" r:id="rId46"/>
    <p:sldId id="300" r:id="rId47"/>
    <p:sldId id="302" r:id="rId48"/>
    <p:sldId id="303" r:id="rId4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707"/>
    <p:restoredTop sz="94643"/>
  </p:normalViewPr>
  <p:slideViewPr>
    <p:cSldViewPr snapToGrid="0" snapToObjects="1">
      <p:cViewPr varScale="1">
        <p:scale>
          <a:sx n="120" d="100"/>
          <a:sy n="120" d="100"/>
        </p:scale>
        <p:origin x="4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7E1D76-ED10-5740-AEC7-21A6E739085D}" type="datetimeFigureOut">
              <a:rPr kumimoji="1" lang="zh-CN" altLang="en-US" smtClean="0"/>
              <a:t>2021/1/25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0E56B4-EFA6-A244-9F36-1AB8BB3647A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915180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0E56B4-EFA6-A244-9F36-1AB8BB3647A4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946066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0E56B4-EFA6-A244-9F36-1AB8BB3647A4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935180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0E56B4-EFA6-A244-9F36-1AB8BB3647A4}" type="slidenum">
              <a:rPr kumimoji="1" lang="zh-CN" altLang="en-US" smtClean="0"/>
              <a:t>23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384485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0E56B4-EFA6-A244-9F36-1AB8BB3647A4}" type="slidenum">
              <a:rPr kumimoji="1" lang="zh-CN" altLang="en-US" smtClean="0"/>
              <a:t>25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652940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0E56B4-EFA6-A244-9F36-1AB8BB3647A4}" type="slidenum">
              <a:rPr kumimoji="1" lang="zh-CN" altLang="en-US" smtClean="0"/>
              <a:t>32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19762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6B06B7-5D1F-8645-8AF2-0802C07DC0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61192E7-09CE-DC46-B42D-3412054680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0FD3C13-AA3B-1F40-B096-204B6172C9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1104FF-9A86-C34C-9CB1-8E0FF8211200}" type="datetimeFigureOut">
              <a:rPr kumimoji="1" lang="zh-CN" altLang="en-US" smtClean="0"/>
              <a:t>2021/1/25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0A72BF3-0E8C-F947-BE66-A30D7629C9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074EA15-647C-504E-86D4-7D686B1FA1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50D41-D936-8947-BE7F-A65B5CDDB51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713408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B66F7F-34DF-A44F-BA07-03C9C051E0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80AE742-C8D1-3241-A993-B2A1CC9983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79D8834-E9CF-B146-AE4C-6D472D5B95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1104FF-9A86-C34C-9CB1-8E0FF8211200}" type="datetimeFigureOut">
              <a:rPr kumimoji="1" lang="zh-CN" altLang="en-US" smtClean="0"/>
              <a:t>2021/1/25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1E71863-1F78-2745-B689-4C5DFB4EE7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8A2674F-0F58-CF45-A045-867B4BB87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50D41-D936-8947-BE7F-A65B5CDDB51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047026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C806F7DF-50F6-F842-AF7A-B20D30D396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EBBF27A-DAFE-0B47-8D4F-1D5958BAB7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40522E4-BC1A-C649-B8D5-4939F06E4D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1104FF-9A86-C34C-9CB1-8E0FF8211200}" type="datetimeFigureOut">
              <a:rPr kumimoji="1" lang="zh-CN" altLang="en-US" smtClean="0"/>
              <a:t>2021/1/25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99115C1-4865-1949-8C11-6100866FF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F58B6FB-72BA-BA41-B07C-A5FB85D010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50D41-D936-8947-BE7F-A65B5CDDB51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077738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A72064-E67F-0847-887C-159C93DAF4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7D98D87-5781-E24C-9F33-D169FDD23F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A6A9BAA-3DC1-B844-8CCA-52D268794D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1104FF-9A86-C34C-9CB1-8E0FF8211200}" type="datetimeFigureOut">
              <a:rPr kumimoji="1" lang="zh-CN" altLang="en-US" smtClean="0"/>
              <a:t>2021/1/25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6218FA8-E882-354F-BF31-B4616AB935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0A4102C-203B-6446-BBCB-873DDE55E3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50D41-D936-8947-BE7F-A65B5CDDB51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922800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85727B8-BF4B-1947-B178-B9C6FE3DF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FB57FA1-A37F-CB46-B2BA-6AF0D987AA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AF941BD-E199-A14A-A142-96167DFE21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1104FF-9A86-C34C-9CB1-8E0FF8211200}" type="datetimeFigureOut">
              <a:rPr kumimoji="1" lang="zh-CN" altLang="en-US" smtClean="0"/>
              <a:t>2021/1/25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A306738-A140-044E-BCD5-8FA7AA6EE5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899F5AC-BCAE-F741-8C0B-6D29A547D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50D41-D936-8947-BE7F-A65B5CDDB51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383352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6EC69F-F5F4-384A-AC52-517A8844F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9B37C99-0933-8D4C-93B8-F31BF717BA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B739D31-D794-A440-8A7D-1A84BF0946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A5F454D-F44A-3F4F-8CE6-75A3BF562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1104FF-9A86-C34C-9CB1-8E0FF8211200}" type="datetimeFigureOut">
              <a:rPr kumimoji="1" lang="zh-CN" altLang="en-US" smtClean="0"/>
              <a:t>2021/1/25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3AC481C-6EB1-AD41-AC1A-BB4A2A8480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F7A5236-1E9F-0647-AB97-165776617F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50D41-D936-8947-BE7F-A65B5CDDB51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51668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58A956-46D1-094D-84CE-A4D542506D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8116F7F-8323-9747-8E5D-CA41F083E4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F86BA27-D6BB-8A4D-AF60-51CD4AF43D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72FA87C-1386-224B-91C1-06E802B4AF1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BB70678-2D99-814C-B6EB-A8EEE5E0D2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C16C98AD-D96C-8E41-80D0-E6CDC1C1DC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1104FF-9A86-C34C-9CB1-8E0FF8211200}" type="datetimeFigureOut">
              <a:rPr kumimoji="1" lang="zh-CN" altLang="en-US" smtClean="0"/>
              <a:t>2021/1/25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7E8C8203-077C-7D43-B32B-0FCC64D0D7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EA53B723-E150-854A-A805-BA43688C9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50D41-D936-8947-BE7F-A65B5CDDB51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631040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5780AB-A604-4548-B0DE-9284CD69A5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1620FFA-D682-B541-8FD0-3120CAEAE0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1104FF-9A86-C34C-9CB1-8E0FF8211200}" type="datetimeFigureOut">
              <a:rPr kumimoji="1" lang="zh-CN" altLang="en-US" smtClean="0"/>
              <a:t>2021/1/25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E6314D6-448B-5847-8151-419E8F071E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597C130-D886-BE45-B8D4-C7604E91F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50D41-D936-8947-BE7F-A65B5CDDB51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848258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C7AC0474-4E36-D740-A0B1-C0AF4D8331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1104FF-9A86-C34C-9CB1-8E0FF8211200}" type="datetimeFigureOut">
              <a:rPr kumimoji="1" lang="zh-CN" altLang="en-US" smtClean="0"/>
              <a:t>2021/1/25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1D112D45-DC6C-0C4F-9058-4DB6FE75FA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1639C7D-08AD-A942-8B51-E44DCDD00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50D41-D936-8947-BE7F-A65B5CDDB51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405929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4B4952-DE28-A14C-A8F7-E4A2AC5518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2171C6C-44DF-7E40-855D-EEC21BED76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FB211E4-481D-6544-A65A-CC0830BC8C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F18B435-42BD-E040-BA4C-EE01ED39C8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1104FF-9A86-C34C-9CB1-8E0FF8211200}" type="datetimeFigureOut">
              <a:rPr kumimoji="1" lang="zh-CN" altLang="en-US" smtClean="0"/>
              <a:t>2021/1/25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A338CA9-31B7-E74D-83DC-82E6191747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6920E75-F838-4848-BC96-FCC7C2E56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50D41-D936-8947-BE7F-A65B5CDDB51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484170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9A5BE3-34C5-BB4C-81A5-983AF366BE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052C4AC0-7C79-C24D-9F91-4B12EA42722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4595C43-0F66-5143-AE66-CCFE05A084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4B3CF03-D5D8-2641-912E-6A4513E646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1104FF-9A86-C34C-9CB1-8E0FF8211200}" type="datetimeFigureOut">
              <a:rPr kumimoji="1" lang="zh-CN" altLang="en-US" smtClean="0"/>
              <a:t>2021/1/25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C849037-7203-BD4E-92C1-788AB42F07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7E89102-0266-1B42-AB19-4D68493DC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50D41-D936-8947-BE7F-A65B5CDDB51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593998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94A0D69B-F678-F641-B88B-2D2CC30FA5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A273CD0-4E52-7741-8B52-F80F455A44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C937BAF-84B4-0E4C-873E-2BD5AB46605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1104FF-9A86-C34C-9CB1-8E0FF8211200}" type="datetimeFigureOut">
              <a:rPr kumimoji="1" lang="zh-CN" altLang="en-US" smtClean="0"/>
              <a:t>2021/1/25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1F0966D-D29A-D04E-90D1-F5647DB428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CDA81E5-FBE4-BA41-BC63-2D017A6D90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050D41-D936-8947-BE7F-A65B5CDDB51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403746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6069815-935A-AB40-942D-4BE50268B58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CN" dirty="0" err="1"/>
              <a:t>mysql</a:t>
            </a:r>
            <a:r>
              <a:rPr kumimoji="1" lang="zh-CN" altLang="en-US" dirty="0"/>
              <a:t> 索引的实现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DB343A8-2F88-C54F-A2BA-07A1644B641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en-US" altLang="zh-CN" dirty="0"/>
          </a:p>
          <a:p>
            <a:r>
              <a:rPr kumimoji="1" lang="en-US" altLang="zh-CN" dirty="0"/>
              <a:t>                                                By</a:t>
            </a:r>
            <a:r>
              <a:rPr kumimoji="1" lang="zh-CN" altLang="en-US" dirty="0"/>
              <a:t> </a:t>
            </a:r>
            <a:r>
              <a:rPr kumimoji="1" lang="en-US" altLang="zh-CN" dirty="0"/>
              <a:t>le</a:t>
            </a:r>
            <a:r>
              <a:rPr kumimoji="1" lang="zh-CN" altLang="en-US" dirty="0"/>
              <a:t> </a:t>
            </a:r>
            <a:r>
              <a:rPr kumimoji="1" lang="en-US" altLang="zh-CN" dirty="0"/>
              <a:t>2021/01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E3DF32A-395E-C24F-9644-274A666E7C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928" y="331382"/>
            <a:ext cx="1178442" cy="1178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5324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B21C5D-10B0-7A4C-8042-24B9D3572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zh-CN" altLang="en-US" dirty="0"/>
              <a:t>索引类型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DAD1DF5-693D-DF4C-96BE-6CDA690315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主键索引</a:t>
            </a:r>
            <a:r>
              <a:rPr kumimoji="1" lang="en-US" altLang="zh-CN" dirty="0"/>
              <a:t>/</a:t>
            </a:r>
            <a:r>
              <a:rPr kumimoji="1" lang="zh-CN" altLang="en-US" dirty="0"/>
              <a:t>聚簇索引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非主键索引</a:t>
            </a:r>
            <a:r>
              <a:rPr kumimoji="1" lang="en-US" altLang="zh-CN" dirty="0"/>
              <a:t>/</a:t>
            </a:r>
            <a:r>
              <a:rPr kumimoji="1" lang="zh-CN" altLang="en-US" dirty="0"/>
              <a:t>二级索引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唯一索引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非唯一索引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90A1EBC-3E49-BA4E-8103-4E90C92F29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9693" y="1825625"/>
            <a:ext cx="4267200" cy="194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1949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4F2AFF3-88C6-A84C-9A4D-654F0E7582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zh-CN" altLang="en-US" dirty="0"/>
              <a:t>聚簇索引和二级索引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D077C7A-1855-BF40-8F7C-8DE526C2A5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023901"/>
          </a:xfrm>
        </p:spPr>
        <p:txBody>
          <a:bodyPr>
            <a:normAutofit/>
          </a:bodyPr>
          <a:lstStyle/>
          <a:p>
            <a:r>
              <a:rPr lang="zh-CN" altLang="en-US" sz="1800" dirty="0"/>
              <a:t>表中 </a:t>
            </a:r>
            <a:r>
              <a:rPr lang="en" altLang="zh-CN" sz="1800" dirty="0"/>
              <a:t>R1~R5 </a:t>
            </a:r>
            <a:r>
              <a:rPr lang="zh-CN" altLang="en-US" sz="1800" dirty="0"/>
              <a:t>的 </a:t>
            </a:r>
            <a:r>
              <a:rPr lang="en-US" altLang="zh-CN" sz="1800" dirty="0"/>
              <a:t>(</a:t>
            </a:r>
            <a:r>
              <a:rPr lang="en" altLang="zh-CN" sz="1800" dirty="0" err="1"/>
              <a:t>id,k</a:t>
            </a:r>
            <a:r>
              <a:rPr lang="en" altLang="zh-CN" sz="1800" dirty="0"/>
              <a:t>) </a:t>
            </a:r>
            <a:r>
              <a:rPr lang="zh-CN" altLang="en-US" sz="1800" dirty="0"/>
              <a:t>值分别为 </a:t>
            </a:r>
            <a:r>
              <a:rPr lang="en-US" altLang="zh-CN" sz="1800" dirty="0"/>
              <a:t>(100,1)</a:t>
            </a:r>
            <a:r>
              <a:rPr lang="zh-CN" altLang="en-US" sz="1800" dirty="0"/>
              <a:t>、</a:t>
            </a:r>
            <a:r>
              <a:rPr lang="en-US" altLang="zh-CN" sz="1800" dirty="0"/>
              <a:t>(200,2)</a:t>
            </a:r>
            <a:r>
              <a:rPr lang="zh-CN" altLang="en-US" sz="1800" dirty="0"/>
              <a:t>、</a:t>
            </a:r>
            <a:r>
              <a:rPr lang="en-US" altLang="zh-CN" sz="1800" dirty="0"/>
              <a:t>(300,3)</a:t>
            </a:r>
            <a:r>
              <a:rPr lang="zh-CN" altLang="en-US" sz="1800" dirty="0"/>
              <a:t>、</a:t>
            </a:r>
            <a:r>
              <a:rPr lang="en-US" altLang="zh-CN" sz="1800" dirty="0"/>
              <a:t>(500,5) </a:t>
            </a:r>
            <a:r>
              <a:rPr lang="zh-CN" altLang="en-US" sz="1800" dirty="0"/>
              <a:t>和 </a:t>
            </a:r>
            <a:r>
              <a:rPr lang="en-US" altLang="zh-CN" sz="1800" dirty="0"/>
              <a:t>(600,6)</a:t>
            </a:r>
            <a:r>
              <a:rPr lang="zh-CN" altLang="en-US" sz="1800" dirty="0"/>
              <a:t>，两棵索引树的示例示意图如下：</a:t>
            </a:r>
            <a:endParaRPr lang="en-US" altLang="zh-CN" sz="1800" dirty="0"/>
          </a:p>
          <a:p>
            <a:endParaRPr kumimoji="1" lang="en-US" altLang="zh-CN" sz="1800" dirty="0"/>
          </a:p>
          <a:p>
            <a:endParaRPr kumimoji="1" lang="zh-CN" altLang="en-US" sz="1800" dirty="0"/>
          </a:p>
        </p:txBody>
      </p:sp>
      <p:pic>
        <p:nvPicPr>
          <p:cNvPr id="6154" name="Picture 10">
            <a:extLst>
              <a:ext uri="{FF2B5EF4-FFF2-40B4-BE49-F238E27FC236}">
                <a16:creationId xmlns:a16="http://schemas.microsoft.com/office/drawing/2014/main" id="{4E10B339-7C57-464A-8049-CAA02722F2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920" y="2498651"/>
            <a:ext cx="5177687" cy="3881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D4FBCC12-1266-734F-98DA-6E00419C04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3326" y="3154695"/>
            <a:ext cx="5237357" cy="2384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2641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8F527A-220A-834E-B9E2-6B1687848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zh-CN" altLang="en-US" dirty="0"/>
              <a:t>页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9DB60BC-681A-6D40-84D4-A77A04E894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页是</a:t>
            </a:r>
            <a:r>
              <a:rPr lang="en" altLang="zh-CN" dirty="0" err="1"/>
              <a:t>InnoDB</a:t>
            </a:r>
            <a:r>
              <a:rPr lang="zh-CN" altLang="en-US" dirty="0"/>
              <a:t>管理存储空间的基本单位</a:t>
            </a:r>
            <a:r>
              <a:rPr lang="en-US" altLang="zh-CN" dirty="0"/>
              <a:t>,</a:t>
            </a:r>
            <a:r>
              <a:rPr lang="zh-CN" altLang="en-US" dirty="0"/>
              <a:t> 一个页一般</a:t>
            </a:r>
            <a:r>
              <a:rPr lang="en-US" altLang="zh-CN" dirty="0"/>
              <a:t>16KB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dirty="0"/>
              <a:t>那些存放我们表中记录的那种类型的页，官方称为索引（</a:t>
            </a:r>
            <a:r>
              <a:rPr lang="en" altLang="zh-CN" dirty="0"/>
              <a:t>INDEX</a:t>
            </a:r>
            <a:r>
              <a:rPr lang="zh-CN" altLang="en" dirty="0"/>
              <a:t>）</a:t>
            </a:r>
            <a:r>
              <a:rPr lang="zh-CN" altLang="en-US" dirty="0"/>
              <a:t>页</a:t>
            </a:r>
            <a:endParaRPr kumimoji="1" lang="en-US" altLang="zh-CN" dirty="0"/>
          </a:p>
          <a:p>
            <a:endParaRPr kumimoji="1" lang="zh-CN" altLang="en-US" dirty="0"/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8E03F7B9-318D-DD41-A0F9-7C08D16E40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3721" y="3429000"/>
            <a:ext cx="5251303" cy="2459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83874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2F66A7-0A31-1746-8320-C134A5DB5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" altLang="zh-CN" b="1" dirty="0" err="1"/>
              <a:t>InnoDB</a:t>
            </a:r>
            <a:r>
              <a:rPr kumimoji="1" lang="zh-CN" altLang="en-US" dirty="0"/>
              <a:t>数据页的结构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5BC91609-FF03-7E42-8C03-B4AD3AD9F9F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5078" y="1793727"/>
            <a:ext cx="3791184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18610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2F66A7-0A31-1746-8320-C134A5DB5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" altLang="zh-CN" b="1" dirty="0" err="1"/>
              <a:t>InnoDB</a:t>
            </a:r>
            <a:r>
              <a:rPr kumimoji="1" lang="zh-CN" altLang="en-US" dirty="0"/>
              <a:t>数据页的结构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5BC91609-FF03-7E42-8C03-B4AD3AD9F9F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5310" y="1690688"/>
            <a:ext cx="3791184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B5314FA6-DE9C-0C4E-9C3A-B2B40E737A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5913" y="1690688"/>
            <a:ext cx="622057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4522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660720-728B-344D-B606-78CF295563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" altLang="zh-CN" b="1" dirty="0" err="1"/>
              <a:t>InnoDB</a:t>
            </a:r>
            <a:r>
              <a:rPr lang="zh-CN" altLang="en-US" b="1" dirty="0"/>
              <a:t>记录存储结构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666840A-2918-8D4D-9D88-E434C0A93A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用户记录在磁盘上的存放方式被称为行格式或者记录格式。</a:t>
            </a:r>
            <a:endParaRPr lang="en" altLang="zh-CN" dirty="0"/>
          </a:p>
          <a:p>
            <a:pPr lvl="1"/>
            <a:r>
              <a:rPr lang="en" altLang="zh-CN" dirty="0"/>
              <a:t>Compact</a:t>
            </a:r>
          </a:p>
          <a:p>
            <a:pPr lvl="1"/>
            <a:r>
              <a:rPr lang="en" altLang="zh-CN" sz="2000" dirty="0">
                <a:solidFill>
                  <a:srgbClr val="0070C0"/>
                </a:solidFill>
              </a:rPr>
              <a:t>Redundant</a:t>
            </a:r>
            <a:r>
              <a:rPr lang="zh-CN" altLang="en-US" sz="2000" dirty="0">
                <a:solidFill>
                  <a:srgbClr val="0070C0"/>
                </a:solidFill>
              </a:rPr>
              <a:t> </a:t>
            </a:r>
            <a:r>
              <a:rPr lang="en-US" altLang="zh-CN" sz="2000" dirty="0">
                <a:solidFill>
                  <a:srgbClr val="0070C0"/>
                </a:solidFill>
              </a:rPr>
              <a:t>5.5</a:t>
            </a:r>
            <a:r>
              <a:rPr lang="zh-CN" altLang="en-US" sz="2000" dirty="0">
                <a:solidFill>
                  <a:srgbClr val="0070C0"/>
                </a:solidFill>
              </a:rPr>
              <a:t>及之前</a:t>
            </a:r>
            <a:endParaRPr lang="en" altLang="zh-CN" sz="2000" dirty="0">
              <a:solidFill>
                <a:srgbClr val="0070C0"/>
              </a:solidFill>
            </a:endParaRPr>
          </a:p>
          <a:p>
            <a:pPr lvl="1"/>
            <a:r>
              <a:rPr lang="en" altLang="zh-CN" dirty="0"/>
              <a:t>Dynamic</a:t>
            </a:r>
          </a:p>
          <a:p>
            <a:pPr lvl="1"/>
            <a:r>
              <a:rPr lang="en" altLang="zh-CN" dirty="0"/>
              <a:t>Compressed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2230D48-1468-8745-A415-524AD09056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753" y="4358906"/>
            <a:ext cx="8496300" cy="118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5356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7F948B2-CB03-1741-B904-3F3EAB4C9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" altLang="zh-CN" b="1" dirty="0"/>
              <a:t>COMPACT</a:t>
            </a:r>
            <a:r>
              <a:rPr lang="zh-CN" altLang="en-US" b="1" dirty="0"/>
              <a:t>行格式</a:t>
            </a:r>
            <a:endParaRPr kumimoji="1" lang="zh-CN" altLang="en-US" dirty="0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EB013F78-842D-524C-8F94-9971DC13779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3150" y="2467106"/>
            <a:ext cx="4965700" cy="158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05472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7F948B2-CB03-1741-B904-3F3EAB4C9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" altLang="zh-CN" b="1" dirty="0"/>
              <a:t>COMPACT</a:t>
            </a:r>
            <a:r>
              <a:rPr lang="zh-CN" altLang="en-US" b="1" dirty="0"/>
              <a:t>行格式</a:t>
            </a:r>
            <a:endParaRPr kumimoji="1" lang="zh-CN" altLang="en-US" dirty="0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EB013F78-842D-524C-8F94-9971DC13779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3037" y="4412863"/>
            <a:ext cx="4965700" cy="158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D3C98142-9589-0D49-BCF1-408B03DA0C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845" y="1690688"/>
            <a:ext cx="5180899" cy="24765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B714946-C036-6747-9453-6EC87C137D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5887" y="1690688"/>
            <a:ext cx="4800600" cy="24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5682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CB5D76-5BB1-F848-BE02-9DDB140816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" altLang="zh-CN" b="1" dirty="0"/>
              <a:t>COMPACT</a:t>
            </a:r>
            <a:r>
              <a:rPr lang="zh-CN" altLang="en-US" b="1" dirty="0"/>
              <a:t>行格式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C65FF70-81A6-324E-9D43-02FDC1E94F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8593" y="2004321"/>
            <a:ext cx="5201188" cy="2085541"/>
          </a:xfrm>
          <a:prstGeom prst="rect">
            <a:avLst/>
          </a:prstGeom>
        </p:spPr>
      </p:pic>
      <p:pic>
        <p:nvPicPr>
          <p:cNvPr id="13316" name="Picture 4">
            <a:extLst>
              <a:ext uri="{FF2B5EF4-FFF2-40B4-BE49-F238E27FC236}">
                <a16:creationId xmlns:a16="http://schemas.microsoft.com/office/drawing/2014/main" id="{FD88C9A1-9048-5845-8106-276B8406D5F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2142" y="4253246"/>
            <a:ext cx="6609195" cy="2119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3862AFE-30A8-B247-96C8-4355FB8643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1707" y="2143835"/>
            <a:ext cx="3536886" cy="1690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0475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177D034-8DF0-5E42-A1F7-C099EA3EC4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zh-CN" altLang="en-US" dirty="0"/>
              <a:t>长度占用的字节数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FD3B3D5-5F61-2B49-87C1-644677B1FD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设</a:t>
            </a:r>
            <a:r>
              <a:rPr kumimoji="1" lang="en-US" altLang="zh-CN" dirty="0"/>
              <a:t>W</a:t>
            </a:r>
            <a:r>
              <a:rPr kumimoji="1" lang="zh-CN" altLang="en-US" dirty="0"/>
              <a:t> </a:t>
            </a:r>
            <a:r>
              <a:rPr kumimoji="1" lang="en-US" altLang="zh-CN" dirty="0"/>
              <a:t>=</a:t>
            </a:r>
            <a:r>
              <a:rPr kumimoji="1" lang="zh-CN" altLang="en-US" dirty="0"/>
              <a:t> </a:t>
            </a:r>
            <a:r>
              <a:rPr lang="zh-CN" altLang="en-US" dirty="0"/>
              <a:t>某个字符集中表示一个字符最多需要使用的字节数</a:t>
            </a:r>
            <a:endParaRPr lang="en-US" altLang="zh-CN" dirty="0"/>
          </a:p>
          <a:p>
            <a:r>
              <a:rPr kumimoji="1" lang="zh-CN" altLang="en-US" dirty="0"/>
              <a:t>设</a:t>
            </a:r>
            <a:r>
              <a:rPr kumimoji="1" lang="en-US" altLang="zh-CN" dirty="0"/>
              <a:t>M</a:t>
            </a:r>
            <a:r>
              <a:rPr kumimoji="1" lang="zh-CN" altLang="en-US" dirty="0"/>
              <a:t>，</a:t>
            </a:r>
            <a:r>
              <a:rPr lang="zh-CN" altLang="en-US" dirty="0"/>
              <a:t>对于变长类型</a:t>
            </a:r>
            <a:r>
              <a:rPr lang="en" altLang="zh-CN" dirty="0"/>
              <a:t>VARCHAR(M)</a:t>
            </a:r>
            <a:r>
              <a:rPr lang="zh-CN" altLang="en-US" dirty="0"/>
              <a:t>，这种类型表示能存储最多</a:t>
            </a:r>
            <a:r>
              <a:rPr lang="en" altLang="zh-CN" dirty="0"/>
              <a:t>M</a:t>
            </a:r>
            <a:r>
              <a:rPr lang="zh-CN" altLang="en-US" dirty="0"/>
              <a:t>个字符（</a:t>
            </a:r>
            <a:r>
              <a:rPr lang="zh-CN" altLang="en-US" dirty="0">
                <a:solidFill>
                  <a:srgbClr val="FF0000"/>
                </a:solidFill>
              </a:rPr>
              <a:t>注意是字符不是字节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kumimoji="1" lang="zh-CN" altLang="en-US" dirty="0"/>
              <a:t>所以 </a:t>
            </a:r>
            <a:r>
              <a:rPr kumimoji="1" lang="en-US" altLang="zh-CN" dirty="0" err="1"/>
              <a:t>totalByte</a:t>
            </a:r>
            <a:r>
              <a:rPr kumimoji="1" lang="zh-CN" altLang="en-US" dirty="0"/>
              <a:t> </a:t>
            </a:r>
            <a:r>
              <a:rPr kumimoji="1" lang="en-US" altLang="zh-CN" dirty="0"/>
              <a:t>=</a:t>
            </a:r>
            <a:r>
              <a:rPr kumimoji="1" lang="zh-CN" altLang="en-US" dirty="0"/>
              <a:t> </a:t>
            </a:r>
            <a:r>
              <a:rPr kumimoji="1" lang="en-US" altLang="zh-CN" dirty="0"/>
              <a:t>W</a:t>
            </a:r>
            <a:r>
              <a:rPr kumimoji="1" lang="zh-CN" altLang="en-US" dirty="0"/>
              <a:t> * </a:t>
            </a:r>
            <a:r>
              <a:rPr kumimoji="1" lang="en-US" altLang="zh-CN" dirty="0"/>
              <a:t>M</a:t>
            </a:r>
          </a:p>
          <a:p>
            <a:r>
              <a:rPr lang="zh-CN" altLang="en-US" dirty="0"/>
              <a:t>设 </a:t>
            </a:r>
            <a:r>
              <a:rPr lang="en-US" altLang="zh-CN" dirty="0"/>
              <a:t>L</a:t>
            </a:r>
            <a:r>
              <a:rPr lang="zh-CN" altLang="en-US" dirty="0"/>
              <a:t> </a:t>
            </a:r>
            <a:r>
              <a:rPr lang="en-US" altLang="zh-CN" dirty="0"/>
              <a:t>=</a:t>
            </a:r>
            <a:r>
              <a:rPr lang="zh-CN" altLang="en-US" dirty="0"/>
              <a:t> 字段实际存储的字符串占用的字节数是</a:t>
            </a:r>
            <a:r>
              <a:rPr lang="en" altLang="zh-CN" dirty="0"/>
              <a:t>L</a:t>
            </a:r>
            <a:r>
              <a:rPr lang="zh-CN" altLang="en" dirty="0"/>
              <a:t>。</a:t>
            </a:r>
          </a:p>
          <a:p>
            <a:r>
              <a:rPr lang="zh-CN" altLang="en-US" dirty="0"/>
              <a:t>如果</a:t>
            </a:r>
            <a:r>
              <a:rPr kumimoji="1" lang="en-US" altLang="zh-CN" dirty="0" err="1"/>
              <a:t>totalByte</a:t>
            </a:r>
            <a:r>
              <a:rPr lang="zh-CN" altLang="en-US" dirty="0"/>
              <a:t>超过</a:t>
            </a:r>
            <a:r>
              <a:rPr lang="en-US" altLang="zh-CN" dirty="0"/>
              <a:t>255</a:t>
            </a:r>
            <a:r>
              <a:rPr lang="zh-CN" altLang="en-US" dirty="0"/>
              <a:t>字节并且真实存储的字节数（</a:t>
            </a:r>
            <a:r>
              <a:rPr lang="en" altLang="zh-CN" dirty="0"/>
              <a:t>L</a:t>
            </a:r>
            <a:r>
              <a:rPr lang="zh-CN" altLang="en" dirty="0"/>
              <a:t>）</a:t>
            </a:r>
            <a:r>
              <a:rPr lang="zh-CN" altLang="en-US" dirty="0"/>
              <a:t>超过</a:t>
            </a:r>
            <a:r>
              <a:rPr lang="en-US" altLang="zh-CN" dirty="0"/>
              <a:t>127</a:t>
            </a:r>
            <a:r>
              <a:rPr lang="zh-CN" altLang="en-US" dirty="0"/>
              <a:t>字节，则使用</a:t>
            </a:r>
            <a:r>
              <a:rPr lang="en-US" altLang="zh-CN" dirty="0"/>
              <a:t>2</a:t>
            </a:r>
            <a:r>
              <a:rPr lang="zh-CN" altLang="en-US" dirty="0"/>
              <a:t>个字节，否则使用</a:t>
            </a:r>
            <a:r>
              <a:rPr lang="en-US" altLang="zh-CN" dirty="0"/>
              <a:t>1</a:t>
            </a:r>
            <a:r>
              <a:rPr lang="zh-CN" altLang="en-US" dirty="0"/>
              <a:t>个字节。</a:t>
            </a:r>
            <a:br>
              <a:rPr lang="en" altLang="zh-CN" dirty="0"/>
            </a:b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7799564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4EE97B-9E26-0743-82D7-1EC7BEB51E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zh-CN" altLang="en-US" dirty="0"/>
              <a:t>一条查询语句的执行过程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802E8DE-3F82-0F40-8978-3214B8CABC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" altLang="zh-CN" dirty="0"/>
              <a:t>select * from T where ID=10</a:t>
            </a:r>
            <a:r>
              <a:rPr lang="zh-CN" altLang="en" dirty="0"/>
              <a:t>；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025886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7051CF-DF4B-E240-886D-7FA415F33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zh-CN" altLang="en-US" dirty="0"/>
              <a:t>空列表</a:t>
            </a: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BE317CB5-AF35-F341-AA6B-BAD353C9826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991" y="2028072"/>
            <a:ext cx="2133417" cy="1711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77C0DB7-401F-0841-BBEF-D2D925A287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33" y="1441709"/>
            <a:ext cx="4800600" cy="2476500"/>
          </a:xfrm>
          <a:prstGeom prst="rect">
            <a:avLst/>
          </a:prstGeom>
        </p:spPr>
      </p:pic>
      <p:pic>
        <p:nvPicPr>
          <p:cNvPr id="14342" name="Picture 6">
            <a:extLst>
              <a:ext uri="{FF2B5EF4-FFF2-40B4-BE49-F238E27FC236}">
                <a16:creationId xmlns:a16="http://schemas.microsoft.com/office/drawing/2014/main" id="{4012AE0F-DD53-544A-A46F-89FD7FA79E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33" y="4445944"/>
            <a:ext cx="2293829" cy="2041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4" name="Picture 8">
            <a:extLst>
              <a:ext uri="{FF2B5EF4-FFF2-40B4-BE49-F238E27FC236}">
                <a16:creationId xmlns:a16="http://schemas.microsoft.com/office/drawing/2014/main" id="{DBE85DE1-82C2-6E4F-BEFA-9A57463FB2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7662" y="4364780"/>
            <a:ext cx="2315841" cy="2204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8" name="Picture 12">
            <a:extLst>
              <a:ext uri="{FF2B5EF4-FFF2-40B4-BE49-F238E27FC236}">
                <a16:creationId xmlns:a16="http://schemas.microsoft.com/office/drawing/2014/main" id="{F6F9FB67-BFFC-234C-B947-1682A03ABD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991" y="4511812"/>
            <a:ext cx="5976452" cy="1910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50545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608BE1-320A-1949-A233-8FAF21B8AC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b="1" dirty="0"/>
              <a:t>记录头信息</a:t>
            </a:r>
            <a:endParaRPr kumimoji="1" lang="zh-CN" altLang="en-US" dirty="0"/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64A04968-9A75-EA45-B165-DCBAC745A17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8550" y="3226594"/>
            <a:ext cx="7454900" cy="154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05612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608BE1-320A-1949-A233-8FAF21B8AC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b="1" dirty="0"/>
              <a:t>记录头信息</a:t>
            </a:r>
            <a:endParaRPr kumimoji="1" lang="zh-CN" altLang="en-US" dirty="0"/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64A04968-9A75-EA45-B165-DCBAC745A17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3872" y="1405463"/>
            <a:ext cx="7454900" cy="154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9855F5ED-4A83-DD4D-AE36-556194319D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4582" y="2859170"/>
            <a:ext cx="5442836" cy="3903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5782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AAB89C-EAF2-A440-98CE-D3047EAC4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b="1" dirty="0"/>
              <a:t>记录的真实数据</a:t>
            </a:r>
            <a:endParaRPr kumimoji="1"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33B4E212-51C2-6048-82EC-BE1D6899FB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39261" y="1293497"/>
            <a:ext cx="7327900" cy="2870200"/>
          </a:xfrm>
          <a:prstGeom prst="rect">
            <a:avLst/>
          </a:prstGeom>
        </p:spPr>
      </p:pic>
      <p:pic>
        <p:nvPicPr>
          <p:cNvPr id="17410" name="Picture 2">
            <a:extLst>
              <a:ext uri="{FF2B5EF4-FFF2-40B4-BE49-F238E27FC236}">
                <a16:creationId xmlns:a16="http://schemas.microsoft.com/office/drawing/2014/main" id="{5C33B603-3D84-3B46-97F5-6B4250234D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9299" y="4025683"/>
            <a:ext cx="8753401" cy="2832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19055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48695C-3272-C24A-AB10-C2B3A8B66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" altLang="zh-CN" b="1" dirty="0"/>
              <a:t>Dynamic</a:t>
            </a:r>
            <a:r>
              <a:rPr lang="zh-CN" altLang="en-US" b="1" dirty="0"/>
              <a:t>和</a:t>
            </a:r>
            <a:r>
              <a:rPr lang="en" altLang="zh-CN" b="1" dirty="0"/>
              <a:t>Compressed</a:t>
            </a:r>
            <a:r>
              <a:rPr lang="zh-CN" altLang="en-US" b="1" dirty="0"/>
              <a:t>行格式</a:t>
            </a:r>
            <a:endParaRPr kumimoji="1" lang="zh-CN" altLang="en-US" dirty="0"/>
          </a:p>
        </p:txBody>
      </p:sp>
      <p:pic>
        <p:nvPicPr>
          <p:cNvPr id="18434" name="Picture 2">
            <a:extLst>
              <a:ext uri="{FF2B5EF4-FFF2-40B4-BE49-F238E27FC236}">
                <a16:creationId xmlns:a16="http://schemas.microsoft.com/office/drawing/2014/main" id="{13BB1101-D1DC-CC4A-B5FA-5536B922A7E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7750" y="2628660"/>
            <a:ext cx="5016500" cy="138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97675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31A33-4E1D-B044-B43F-90A14ACCD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zh-CN" altLang="en-US" dirty="0"/>
              <a:t>小结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BA998710-DBDF-534B-A265-385046EC96D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428" y="1825625"/>
            <a:ext cx="3791184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58" name="Picture 2">
            <a:extLst>
              <a:ext uri="{FF2B5EF4-FFF2-40B4-BE49-F238E27FC236}">
                <a16:creationId xmlns:a16="http://schemas.microsoft.com/office/drawing/2014/main" id="{C90C9C07-8DFD-5845-A26F-DA1CA686F9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0306" y="1825625"/>
            <a:ext cx="6390167" cy="2701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直线箭头连接符 10">
            <a:extLst>
              <a:ext uri="{FF2B5EF4-FFF2-40B4-BE49-F238E27FC236}">
                <a16:creationId xmlns:a16="http://schemas.microsoft.com/office/drawing/2014/main" id="{856A7737-FA3E-004F-81EC-9E16CF55F058}"/>
              </a:ext>
            </a:extLst>
          </p:cNvPr>
          <p:cNvCxnSpPr/>
          <p:nvPr/>
        </p:nvCxnSpPr>
        <p:spPr>
          <a:xfrm flipV="1">
            <a:off x="3242930" y="2254102"/>
            <a:ext cx="2743200" cy="146729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92936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C7F610-AFC0-CE4A-A465-8AD157457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zh-CN" altLang="en-US" dirty="0"/>
              <a:t>页内用户数据的组织方式</a:t>
            </a:r>
          </a:p>
        </p:txBody>
      </p:sp>
      <p:pic>
        <p:nvPicPr>
          <p:cNvPr id="20482" name="Picture 2">
            <a:extLst>
              <a:ext uri="{FF2B5EF4-FFF2-40B4-BE49-F238E27FC236}">
                <a16:creationId xmlns:a16="http://schemas.microsoft.com/office/drawing/2014/main" id="{5383C9A4-C475-EC4E-B24E-536AB029EA3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3185" y="1690688"/>
            <a:ext cx="9605630" cy="5042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48869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49F8136-02EE-284C-A5B6-362CBB2DA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zh-CN" altLang="en-US" dirty="0"/>
              <a:t>快速查询页内用户数据</a:t>
            </a:r>
          </a:p>
        </p:txBody>
      </p:sp>
      <p:pic>
        <p:nvPicPr>
          <p:cNvPr id="21506" name="Picture 2">
            <a:extLst>
              <a:ext uri="{FF2B5EF4-FFF2-40B4-BE49-F238E27FC236}">
                <a16:creationId xmlns:a16="http://schemas.microsoft.com/office/drawing/2014/main" id="{8BEC364F-CD1D-664D-BDEC-C9EE7DB3A44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47929"/>
            <a:ext cx="5794495" cy="3206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12" name="Picture 8">
            <a:extLst>
              <a:ext uri="{FF2B5EF4-FFF2-40B4-BE49-F238E27FC236}">
                <a16:creationId xmlns:a16="http://schemas.microsoft.com/office/drawing/2014/main" id="{09066C1C-F25D-A243-BD5F-E6472274B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4852" y="1484840"/>
            <a:ext cx="6554733" cy="4044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31419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268AEB-086D-C842-B529-7C9874C88D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" altLang="zh-CN" b="1" dirty="0"/>
              <a:t>File Header</a:t>
            </a:r>
            <a:r>
              <a:rPr lang="zh-CN" altLang="en" b="1" dirty="0"/>
              <a:t>（</a:t>
            </a:r>
            <a:r>
              <a:rPr lang="zh-CN" altLang="en-US" b="1" dirty="0"/>
              <a:t>文件头部）</a:t>
            </a:r>
            <a:endParaRPr kumimoji="1"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C265B666-8AB5-464D-ADE3-1F884C653E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16451" y="1825625"/>
            <a:ext cx="5857878" cy="4351338"/>
          </a:xfrm>
          <a:prstGeom prst="rect">
            <a:avLst/>
          </a:pr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FBA0F45F-0C52-464A-8700-D7364FDA97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428" y="1825625"/>
            <a:ext cx="3791184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直线箭头连接符 6">
            <a:extLst>
              <a:ext uri="{FF2B5EF4-FFF2-40B4-BE49-F238E27FC236}">
                <a16:creationId xmlns:a16="http://schemas.microsoft.com/office/drawing/2014/main" id="{8F16DB32-7FB5-DA42-A4FE-9D2AB8023C2C}"/>
              </a:ext>
            </a:extLst>
          </p:cNvPr>
          <p:cNvCxnSpPr>
            <a:cxnSpLocks/>
          </p:cNvCxnSpPr>
          <p:nvPr/>
        </p:nvCxnSpPr>
        <p:spPr>
          <a:xfrm flipV="1">
            <a:off x="3200400" y="2222205"/>
            <a:ext cx="1816051" cy="28707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31806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3D11407-F02B-B649-B2C6-2BBD30333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zh-CN" altLang="en-US" dirty="0"/>
              <a:t>页链表</a:t>
            </a:r>
          </a:p>
        </p:txBody>
      </p:sp>
      <p:pic>
        <p:nvPicPr>
          <p:cNvPr id="23554" name="Picture 2">
            <a:extLst>
              <a:ext uri="{FF2B5EF4-FFF2-40B4-BE49-F238E27FC236}">
                <a16:creationId xmlns:a16="http://schemas.microsoft.com/office/drawing/2014/main" id="{D9EFC589-9A2E-6546-B879-1066FA43C57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0959" y="2122579"/>
            <a:ext cx="9014491" cy="3653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22830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2A7C143-DAA6-F745-8949-89D9271E4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zh-CN" dirty="0" err="1"/>
              <a:t>mysql</a:t>
            </a:r>
            <a:r>
              <a:rPr lang="zh-CN" altLang="en-US" dirty="0"/>
              <a:t>的逻辑架构</a:t>
            </a:r>
            <a:endParaRPr kumimoji="1" lang="zh-CN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163F3C2-587D-C940-BE43-5798F3BEE12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5108" y="1825625"/>
            <a:ext cx="5801784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38828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A0A638-CDEC-8D4D-B376-0EA78A3B5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zh-CN" altLang="en-US" dirty="0"/>
              <a:t>页分裂</a:t>
            </a:r>
          </a:p>
        </p:txBody>
      </p:sp>
      <p:pic>
        <p:nvPicPr>
          <p:cNvPr id="24580" name="Picture 4">
            <a:extLst>
              <a:ext uri="{FF2B5EF4-FFF2-40B4-BE49-F238E27FC236}">
                <a16:creationId xmlns:a16="http://schemas.microsoft.com/office/drawing/2014/main" id="{5665A5F6-7A05-7A4B-A557-C4EA77810B1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869" y="1872889"/>
            <a:ext cx="5515344" cy="293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84" name="Picture 8">
            <a:extLst>
              <a:ext uri="{FF2B5EF4-FFF2-40B4-BE49-F238E27FC236}">
                <a16:creationId xmlns:a16="http://schemas.microsoft.com/office/drawing/2014/main" id="{A1952781-A117-D54C-8AB6-1F798F54C0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9789" y="1629788"/>
            <a:ext cx="4353590" cy="3426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3989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A896AEC-59D9-A64E-92E7-833A46551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zh-CN" altLang="en-US" dirty="0"/>
              <a:t>页分裂</a:t>
            </a:r>
          </a:p>
        </p:txBody>
      </p:sp>
      <p:pic>
        <p:nvPicPr>
          <p:cNvPr id="25602" name="Picture 2">
            <a:extLst>
              <a:ext uri="{FF2B5EF4-FFF2-40B4-BE49-F238E27FC236}">
                <a16:creationId xmlns:a16="http://schemas.microsoft.com/office/drawing/2014/main" id="{5346A7F8-78D9-E44D-BE86-44D6E15898D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686" y="1393659"/>
            <a:ext cx="556260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4" name="Picture 4">
            <a:extLst>
              <a:ext uri="{FF2B5EF4-FFF2-40B4-BE49-F238E27FC236}">
                <a16:creationId xmlns:a16="http://schemas.microsoft.com/office/drawing/2014/main" id="{BB6E7533-0F74-C24D-B1E3-E2B48065EC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286" y="1393659"/>
            <a:ext cx="6176778" cy="3966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直线箭头连接符 4">
            <a:extLst>
              <a:ext uri="{FF2B5EF4-FFF2-40B4-BE49-F238E27FC236}">
                <a16:creationId xmlns:a16="http://schemas.microsoft.com/office/drawing/2014/main" id="{260896F6-5BF8-7D40-9AAC-FD7197856391}"/>
              </a:ext>
            </a:extLst>
          </p:cNvPr>
          <p:cNvCxnSpPr/>
          <p:nvPr/>
        </p:nvCxnSpPr>
        <p:spPr>
          <a:xfrm flipV="1">
            <a:off x="1807535" y="3376691"/>
            <a:ext cx="0" cy="63263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7" name="左大括号 6">
            <a:extLst>
              <a:ext uri="{FF2B5EF4-FFF2-40B4-BE49-F238E27FC236}">
                <a16:creationId xmlns:a16="http://schemas.microsoft.com/office/drawing/2014/main" id="{86E748AB-7272-CB45-823D-07DA608F3BE8}"/>
              </a:ext>
            </a:extLst>
          </p:cNvPr>
          <p:cNvSpPr/>
          <p:nvPr/>
        </p:nvSpPr>
        <p:spPr>
          <a:xfrm>
            <a:off x="1297172" y="4176791"/>
            <a:ext cx="155448" cy="91440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右大括号 7">
            <a:extLst>
              <a:ext uri="{FF2B5EF4-FFF2-40B4-BE49-F238E27FC236}">
                <a16:creationId xmlns:a16="http://schemas.microsoft.com/office/drawing/2014/main" id="{322B7E88-66D2-4D47-AB3E-EE7EE307600A}"/>
              </a:ext>
            </a:extLst>
          </p:cNvPr>
          <p:cNvSpPr/>
          <p:nvPr/>
        </p:nvSpPr>
        <p:spPr>
          <a:xfrm>
            <a:off x="2307593" y="4176791"/>
            <a:ext cx="155448" cy="91440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AC07970-D511-1142-9DA8-AE8D342C6D2B}"/>
              </a:ext>
            </a:extLst>
          </p:cNvPr>
          <p:cNvSpPr txBox="1"/>
          <p:nvPr/>
        </p:nvSpPr>
        <p:spPr>
          <a:xfrm>
            <a:off x="1374896" y="4440497"/>
            <a:ext cx="10086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dirty="0"/>
              <a:t>(4, 4, 'a')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035262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05AE5D-28FE-1D4C-817C-C1AA87CCFE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zh-CN" altLang="en-US" dirty="0"/>
              <a:t>页分裂</a:t>
            </a:r>
          </a:p>
        </p:txBody>
      </p:sp>
      <p:pic>
        <p:nvPicPr>
          <p:cNvPr id="26626" name="Picture 2">
            <a:extLst>
              <a:ext uri="{FF2B5EF4-FFF2-40B4-BE49-F238E27FC236}">
                <a16:creationId xmlns:a16="http://schemas.microsoft.com/office/drawing/2014/main" id="{D541C7BC-0AC3-D54A-BB3D-65010BC4B2F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4055" y="1480636"/>
            <a:ext cx="7277100" cy="168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28" name="Picture 4">
            <a:extLst>
              <a:ext uri="{FF2B5EF4-FFF2-40B4-BE49-F238E27FC236}">
                <a16:creationId xmlns:a16="http://schemas.microsoft.com/office/drawing/2014/main" id="{4CEF2895-27AD-3940-9E9B-ABD4F950AD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284" y="3788912"/>
            <a:ext cx="4614530" cy="2408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32" name="Picture 8">
            <a:extLst>
              <a:ext uri="{FF2B5EF4-FFF2-40B4-BE49-F238E27FC236}">
                <a16:creationId xmlns:a16="http://schemas.microsoft.com/office/drawing/2014/main" id="{C40EB1AE-6ED4-AA4A-873D-21D9B4B2F3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2484" y="3568844"/>
            <a:ext cx="6271583" cy="2848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直线箭头连接符 7">
            <a:extLst>
              <a:ext uri="{FF2B5EF4-FFF2-40B4-BE49-F238E27FC236}">
                <a16:creationId xmlns:a16="http://schemas.microsoft.com/office/drawing/2014/main" id="{253EB136-AB85-5C4B-B979-8E6EA3F881A1}"/>
              </a:ext>
            </a:extLst>
          </p:cNvPr>
          <p:cNvCxnSpPr>
            <a:cxnSpLocks/>
          </p:cNvCxnSpPr>
          <p:nvPr/>
        </p:nvCxnSpPr>
        <p:spPr>
          <a:xfrm>
            <a:off x="2434856" y="3154414"/>
            <a:ext cx="0" cy="63449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3" name="直线箭头连接符 12">
            <a:extLst>
              <a:ext uri="{FF2B5EF4-FFF2-40B4-BE49-F238E27FC236}">
                <a16:creationId xmlns:a16="http://schemas.microsoft.com/office/drawing/2014/main" id="{106F80BD-EDAD-AC4F-94DF-5749CC72823A}"/>
              </a:ext>
            </a:extLst>
          </p:cNvPr>
          <p:cNvCxnSpPr>
            <a:cxnSpLocks/>
          </p:cNvCxnSpPr>
          <p:nvPr/>
        </p:nvCxnSpPr>
        <p:spPr>
          <a:xfrm>
            <a:off x="4072270" y="4019107"/>
            <a:ext cx="244548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14529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1BB5F2-619B-B044-8007-FBB1CC765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zh-CN" altLang="en-US" dirty="0"/>
              <a:t>页分裂</a:t>
            </a:r>
          </a:p>
        </p:txBody>
      </p:sp>
      <p:pic>
        <p:nvPicPr>
          <p:cNvPr id="27652" name="Picture 4">
            <a:extLst>
              <a:ext uri="{FF2B5EF4-FFF2-40B4-BE49-F238E27FC236}">
                <a16:creationId xmlns:a16="http://schemas.microsoft.com/office/drawing/2014/main" id="{2188F38D-A775-1442-AD3C-AFA274A6DAE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230" y="2000978"/>
            <a:ext cx="5290055" cy="2831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54" name="Picture 6">
            <a:extLst>
              <a:ext uri="{FF2B5EF4-FFF2-40B4-BE49-F238E27FC236}">
                <a16:creationId xmlns:a16="http://schemas.microsoft.com/office/drawing/2014/main" id="{01A9B416-C424-E145-B20E-BBB8718704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210852"/>
            <a:ext cx="5587418" cy="2621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直线箭头连接符 6">
            <a:extLst>
              <a:ext uri="{FF2B5EF4-FFF2-40B4-BE49-F238E27FC236}">
                <a16:creationId xmlns:a16="http://schemas.microsoft.com/office/drawing/2014/main" id="{413E5D15-9091-9B4E-925F-93472AC3091B}"/>
              </a:ext>
            </a:extLst>
          </p:cNvPr>
          <p:cNvCxnSpPr/>
          <p:nvPr/>
        </p:nvCxnSpPr>
        <p:spPr>
          <a:xfrm>
            <a:off x="4784651" y="2541181"/>
            <a:ext cx="183943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15608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2F4418-1FC8-754D-9F47-2852FCA6D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zh-CN" altLang="en-US" dirty="0"/>
              <a:t>二级索引与回表</a:t>
            </a:r>
          </a:p>
        </p:txBody>
      </p:sp>
      <p:pic>
        <p:nvPicPr>
          <p:cNvPr id="28680" name="Picture 8">
            <a:extLst>
              <a:ext uri="{FF2B5EF4-FFF2-40B4-BE49-F238E27FC236}">
                <a16:creationId xmlns:a16="http://schemas.microsoft.com/office/drawing/2014/main" id="{FDEA8766-7438-B043-8077-872B753527C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90687"/>
            <a:ext cx="8559377" cy="4510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0F08E4F1-9F1D-174E-B958-783311EB17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2610" y="1532998"/>
            <a:ext cx="6563253" cy="2980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直线箭头连接符 8">
            <a:extLst>
              <a:ext uri="{FF2B5EF4-FFF2-40B4-BE49-F238E27FC236}">
                <a16:creationId xmlns:a16="http://schemas.microsoft.com/office/drawing/2014/main" id="{B581481B-B109-A547-96BC-403B796A995C}"/>
              </a:ext>
            </a:extLst>
          </p:cNvPr>
          <p:cNvCxnSpPr>
            <a:cxnSpLocks/>
          </p:cNvCxnSpPr>
          <p:nvPr/>
        </p:nvCxnSpPr>
        <p:spPr>
          <a:xfrm flipV="1">
            <a:off x="1271847" y="3832167"/>
            <a:ext cx="980902" cy="390698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C341A2BE-45DC-B34C-BCF8-23C43DF83D04}"/>
              </a:ext>
            </a:extLst>
          </p:cNvPr>
          <p:cNvSpPr txBox="1"/>
          <p:nvPr/>
        </p:nvSpPr>
        <p:spPr>
          <a:xfrm>
            <a:off x="-48807" y="4222865"/>
            <a:ext cx="1995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rgbClr val="FF0000"/>
                </a:solidFill>
              </a:rPr>
              <a:t>必须带上主键</a:t>
            </a:r>
            <a:r>
              <a:rPr kumimoji="1" lang="en-US" altLang="zh-CN" dirty="0">
                <a:solidFill>
                  <a:srgbClr val="FF0000"/>
                </a:solidFill>
              </a:rPr>
              <a:t>id</a:t>
            </a:r>
          </a:p>
        </p:txBody>
      </p:sp>
    </p:spTree>
    <p:extLst>
      <p:ext uri="{BB962C8B-B14F-4D97-AF65-F5344CB8AC3E}">
        <p14:creationId xmlns:p14="http://schemas.microsoft.com/office/powerpoint/2010/main" val="23739010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CC321B3-EBF2-7F4A-A1C3-9194749B35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b="1" dirty="0"/>
              <a:t>联合索引</a:t>
            </a:r>
            <a:endParaRPr kumimoji="1" lang="zh-CN" altLang="en-US" dirty="0"/>
          </a:p>
        </p:txBody>
      </p:sp>
      <p:pic>
        <p:nvPicPr>
          <p:cNvPr id="29698" name="Picture 2">
            <a:extLst>
              <a:ext uri="{FF2B5EF4-FFF2-40B4-BE49-F238E27FC236}">
                <a16:creationId xmlns:a16="http://schemas.microsoft.com/office/drawing/2014/main" id="{91F0A375-4DAB-CC43-967A-363DAC92902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8770" y="1945740"/>
            <a:ext cx="8201891" cy="4385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28411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B152A11-9FC1-D84A-A089-0448272F5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zh-CN" dirty="0"/>
              <a:t>B+</a:t>
            </a:r>
            <a:r>
              <a:rPr kumimoji="1" lang="zh-CN" altLang="en-US" dirty="0"/>
              <a:t>树索引的使用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7D3382B-E91C-5141-A307-404010FB27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索引的代价</a:t>
            </a:r>
            <a:endParaRPr kumimoji="1" lang="en-US" altLang="zh-CN" dirty="0"/>
          </a:p>
          <a:p>
            <a:r>
              <a:rPr kumimoji="1" lang="zh-CN" altLang="en-US" dirty="0"/>
              <a:t>覆盖索引</a:t>
            </a:r>
            <a:endParaRPr kumimoji="1" lang="en-US" altLang="zh-CN" dirty="0"/>
          </a:p>
          <a:p>
            <a:r>
              <a:rPr kumimoji="1" lang="zh-CN" altLang="en-US" dirty="0"/>
              <a:t>索引下推</a:t>
            </a:r>
            <a:endParaRPr kumimoji="1" lang="en-US" altLang="zh-CN" dirty="0"/>
          </a:p>
          <a:p>
            <a:r>
              <a:rPr kumimoji="1" lang="zh-CN" altLang="en-US" dirty="0"/>
              <a:t>最左前缀原则</a:t>
            </a:r>
            <a:endParaRPr kumimoji="1" lang="en-US" altLang="zh-CN" dirty="0"/>
          </a:p>
          <a:p>
            <a:r>
              <a:rPr kumimoji="1" lang="zh-CN" altLang="en-US" dirty="0"/>
              <a:t>如何挑选索引</a:t>
            </a:r>
            <a:endParaRPr kumimoji="1" lang="en-US" altLang="zh-CN" dirty="0"/>
          </a:p>
          <a:p>
            <a:r>
              <a:rPr kumimoji="1" lang="zh-CN" altLang="en-US" dirty="0"/>
              <a:t>索引失效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7270118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819E14-A992-9E4E-9D35-2556BA5F2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zh-CN" altLang="en-US" dirty="0"/>
              <a:t>索引的代价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A9447FF-9108-AC4B-B2EC-AE76C152C8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空间上的代价</a:t>
            </a:r>
            <a:endParaRPr lang="en-US" altLang="zh-CN" dirty="0"/>
          </a:p>
          <a:p>
            <a:pPr lvl="1"/>
            <a:r>
              <a:rPr lang="zh-CN" altLang="en-US" dirty="0"/>
              <a:t>每个索引需要维护一颗索引树</a:t>
            </a:r>
            <a:endParaRPr lang="en-US" altLang="zh-CN" dirty="0"/>
          </a:p>
          <a:p>
            <a:pPr lvl="1"/>
            <a:endParaRPr lang="en-US" altLang="zh-CN" dirty="0"/>
          </a:p>
          <a:p>
            <a:r>
              <a:rPr lang="zh-CN" altLang="en-US" dirty="0"/>
              <a:t>时间上的代价</a:t>
            </a:r>
            <a:endParaRPr lang="en-US" altLang="zh-CN" dirty="0"/>
          </a:p>
          <a:p>
            <a:pPr lvl="1"/>
            <a:r>
              <a:rPr kumimoji="1" lang="zh-CN" altLang="en-US" dirty="0"/>
              <a:t>增、删、改数据时需要维护各个索引</a:t>
            </a:r>
          </a:p>
        </p:txBody>
      </p:sp>
    </p:spTree>
    <p:extLst>
      <p:ext uri="{BB962C8B-B14F-4D97-AF65-F5344CB8AC3E}">
        <p14:creationId xmlns:p14="http://schemas.microsoft.com/office/powerpoint/2010/main" val="24956837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EB433C-8781-4643-A693-080F7AAAE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zh-CN" altLang="en-US" dirty="0"/>
              <a:t>覆盖索引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6065742-176A-7C42-A403-9B46E79D24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1600" dirty="0"/>
              <a:t>为了彻底告别回表操作带来的性能损耗，我们建议：最好在查询列表里只包含索引列。</a:t>
            </a:r>
            <a:br>
              <a:rPr lang="en-US" altLang="zh-CN" sz="1600" dirty="0"/>
            </a:br>
            <a:endParaRPr lang="en-US" altLang="zh-CN" sz="1600" dirty="0"/>
          </a:p>
          <a:p>
            <a:r>
              <a:rPr kumimoji="1" lang="zh-CN" altLang="en-US" sz="1600" dirty="0"/>
              <a:t>例如身 份证号 </a:t>
            </a:r>
            <a:r>
              <a:rPr kumimoji="1" lang="en-US" altLang="zh-CN" sz="1600" dirty="0"/>
              <a:t>+</a:t>
            </a:r>
            <a:r>
              <a:rPr kumimoji="1" lang="zh-CN" altLang="en-US" sz="1600" dirty="0"/>
              <a:t> 名字的联合索引，查询时只需要查询身份证，然后显示身份证 </a:t>
            </a:r>
            <a:r>
              <a:rPr kumimoji="1" lang="en-US" altLang="zh-CN" sz="1600" dirty="0"/>
              <a:t>+</a:t>
            </a:r>
            <a:r>
              <a:rPr kumimoji="1" lang="zh-CN" altLang="en-US" sz="1600" dirty="0"/>
              <a:t> 名字。</a:t>
            </a:r>
            <a:endParaRPr kumimoji="1" lang="en-US" altLang="zh-CN" sz="1600" dirty="0"/>
          </a:p>
          <a:p>
            <a:endParaRPr kumimoji="1" lang="en-US" altLang="zh-CN" sz="1600" dirty="0"/>
          </a:p>
          <a:p>
            <a:r>
              <a:rPr lang="zh-CN" altLang="en-US" sz="1600" dirty="0"/>
              <a:t>由于覆盖索引可以减少树的搜索次数</a:t>
            </a:r>
            <a:r>
              <a:rPr lang="en-US" altLang="zh-CN" sz="1600" dirty="0"/>
              <a:t>(</a:t>
            </a:r>
            <a:r>
              <a:rPr lang="zh-CN" altLang="en-US" sz="1600" dirty="0"/>
              <a:t>回表</a:t>
            </a:r>
            <a:r>
              <a:rPr lang="en-US" altLang="zh-CN" sz="1600" dirty="0"/>
              <a:t>)</a:t>
            </a:r>
            <a:r>
              <a:rPr lang="zh-CN" altLang="en-US" sz="1600" dirty="0"/>
              <a:t>，显著提升查询性能，所以使用覆盖索引是一个常用的性能优化手段。</a:t>
            </a:r>
            <a:endParaRPr lang="en-US" altLang="zh-CN" sz="1600" dirty="0"/>
          </a:p>
          <a:p>
            <a:endParaRPr kumimoji="1"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48515682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46D5CCB-0D28-4F44-8B9E-5A9BEBC53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zh-CN" altLang="en-US" dirty="0"/>
              <a:t>索引下推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8D8D1F5-EC08-B54A-BE1C-A2D5E98E9D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" altLang="zh-CN" sz="1600" dirty="0"/>
              <a:t>MySQL 5.6 </a:t>
            </a:r>
            <a:r>
              <a:rPr lang="zh-CN" altLang="en-US" sz="1600" dirty="0"/>
              <a:t>引入的索引下推优化（</a:t>
            </a:r>
            <a:r>
              <a:rPr lang="en" altLang="zh-CN" sz="1600" dirty="0"/>
              <a:t>index condition pushdown)</a:t>
            </a:r>
            <a:r>
              <a:rPr lang="zh-CN" altLang="en" sz="1600" dirty="0"/>
              <a:t>， </a:t>
            </a:r>
            <a:r>
              <a:rPr lang="zh-CN" altLang="en-US" sz="1600" dirty="0"/>
              <a:t>可以在索引遍历过程中，对索引中包含的字段先做判断，直接过滤掉不满足条件的记录，减少回表次数。</a:t>
            </a:r>
            <a:endParaRPr lang="en-US" altLang="zh-CN" sz="1600" dirty="0"/>
          </a:p>
          <a:p>
            <a:r>
              <a:rPr lang="zh-CN" altLang="en-US" sz="1600" dirty="0"/>
              <a:t>检索出：名字第一个字是张，而且年龄是 </a:t>
            </a:r>
            <a:r>
              <a:rPr lang="en-US" altLang="zh-CN" sz="1600" dirty="0"/>
              <a:t>10 </a:t>
            </a:r>
            <a:r>
              <a:rPr lang="zh-CN" altLang="en-US" sz="1600" dirty="0"/>
              <a:t>岁的所有男孩</a:t>
            </a:r>
            <a:endParaRPr lang="en-US" altLang="zh-CN" sz="1600" dirty="0"/>
          </a:p>
          <a:p>
            <a:endParaRPr kumimoji="1" lang="en-US" altLang="zh-CN" sz="1600" dirty="0"/>
          </a:p>
          <a:p>
            <a:endParaRPr kumimoji="1" lang="zh-CN" altLang="en-US" sz="1600" dirty="0"/>
          </a:p>
        </p:txBody>
      </p:sp>
      <p:pic>
        <p:nvPicPr>
          <p:cNvPr id="30724" name="Picture 4">
            <a:extLst>
              <a:ext uri="{FF2B5EF4-FFF2-40B4-BE49-F238E27FC236}">
                <a16:creationId xmlns:a16="http://schemas.microsoft.com/office/drawing/2014/main" id="{F9DF4D37-32C7-5440-8363-2F3BFA794E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789959"/>
            <a:ext cx="5288019" cy="3857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28" name="Picture 8">
            <a:extLst>
              <a:ext uri="{FF2B5EF4-FFF2-40B4-BE49-F238E27FC236}">
                <a16:creationId xmlns:a16="http://schemas.microsoft.com/office/drawing/2014/main" id="{82DD72D1-8927-9247-BBE0-60EA6E5B06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529" y="2789959"/>
            <a:ext cx="5146041" cy="3857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24708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03B47F-14F1-D64C-BF03-16B6C03C6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zh-CN" altLang="en-US" dirty="0"/>
              <a:t>实现索引的数据结构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2FE11C5-4E0A-9545-9106-AD50C2F0BC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7410844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165005A-429B-FE4A-B05E-6711FB0C91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zh-CN" altLang="en-US" dirty="0"/>
              <a:t>最左前缀原则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DBEB08F-4775-3B45-AC74-A60A1D8246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1600" dirty="0"/>
              <a:t>要查的是所有名字第一个字是“张”的人，</a:t>
            </a:r>
            <a:r>
              <a:rPr lang="en" altLang="zh-CN" sz="1600" dirty="0"/>
              <a:t>SQL </a:t>
            </a:r>
            <a:r>
              <a:rPr lang="zh-CN" altLang="en-US" sz="1600" dirty="0"/>
              <a:t>语句的条件是</a:t>
            </a:r>
            <a:r>
              <a:rPr lang="en-US" altLang="zh-CN" sz="1600" dirty="0"/>
              <a:t>“</a:t>
            </a:r>
            <a:r>
              <a:rPr lang="en" altLang="zh-CN" sz="1600" dirty="0"/>
              <a:t>where name like ‘</a:t>
            </a:r>
            <a:r>
              <a:rPr lang="zh-CN" altLang="en-US" sz="1600" dirty="0"/>
              <a:t>张 </a:t>
            </a:r>
            <a:r>
              <a:rPr lang="en-US" altLang="zh-CN" sz="1600" dirty="0"/>
              <a:t>%’”</a:t>
            </a:r>
            <a:r>
              <a:rPr lang="zh-CN" altLang="en-US" sz="1600" dirty="0"/>
              <a:t>。这时，你也能够用上这个索引。</a:t>
            </a:r>
            <a:endParaRPr lang="en-US" altLang="zh-CN" sz="1600" dirty="0"/>
          </a:p>
          <a:p>
            <a:endParaRPr kumimoji="1" lang="en-US" altLang="zh-CN" sz="1600" dirty="0"/>
          </a:p>
          <a:p>
            <a:r>
              <a:rPr lang="en" altLang="zh-CN" sz="1600" dirty="0"/>
              <a:t>where name like ‘</a:t>
            </a:r>
            <a:r>
              <a:rPr lang="zh-CN" altLang="en-US" sz="1600" dirty="0"/>
              <a:t> </a:t>
            </a:r>
            <a:r>
              <a:rPr lang="en-US" altLang="zh-CN" sz="1600" dirty="0"/>
              <a:t>%</a:t>
            </a:r>
            <a:r>
              <a:rPr lang="zh-CN" altLang="en-US" sz="1600" dirty="0"/>
              <a:t>小明</a:t>
            </a:r>
            <a:r>
              <a:rPr lang="en-US" altLang="zh-CN" sz="1600" dirty="0"/>
              <a:t>%’”</a:t>
            </a:r>
            <a:r>
              <a:rPr lang="zh-CN" altLang="en-US" sz="1600" dirty="0"/>
              <a:t>无法使用索引，因为字符串中间有 </a:t>
            </a:r>
            <a:r>
              <a:rPr lang="en-US" altLang="zh-CN" sz="1600" dirty="0"/>
              <a:t>‘</a:t>
            </a:r>
            <a:r>
              <a:rPr lang="zh-CN" altLang="en-US" sz="1600" dirty="0"/>
              <a:t>小明</a:t>
            </a:r>
            <a:r>
              <a:rPr lang="en" altLang="zh-CN" sz="1600" dirty="0"/>
              <a:t>’</a:t>
            </a:r>
            <a:r>
              <a:rPr lang="zh-CN" altLang="en-US" sz="1600" dirty="0"/>
              <a:t>  的字符串并没有排好序，所以只能全表扫描了。</a:t>
            </a:r>
            <a:endParaRPr lang="en-US" altLang="zh-CN" sz="1600" dirty="0"/>
          </a:p>
          <a:p>
            <a:endParaRPr kumimoji="1" lang="en-US" altLang="zh-CN" sz="1600" dirty="0"/>
          </a:p>
          <a:p>
            <a:r>
              <a:rPr lang="zh-CN" altLang="en-US" sz="1600" dirty="0"/>
              <a:t>索引的复用能力：因为可以支持最左前缀，所以当已经有了 </a:t>
            </a:r>
            <a:r>
              <a:rPr lang="en-US" altLang="zh-CN" sz="1600" dirty="0"/>
              <a:t>(</a:t>
            </a:r>
            <a:r>
              <a:rPr lang="en" altLang="zh-CN" sz="1600" dirty="0" err="1"/>
              <a:t>a,b</a:t>
            </a:r>
            <a:r>
              <a:rPr lang="en" altLang="zh-CN" sz="1600" dirty="0"/>
              <a:t>) </a:t>
            </a:r>
            <a:r>
              <a:rPr lang="zh-CN" altLang="en-US" sz="1600" dirty="0"/>
              <a:t>这个联合索引后，一般就不需要单独在 </a:t>
            </a:r>
            <a:r>
              <a:rPr lang="en" altLang="zh-CN" sz="1600" dirty="0"/>
              <a:t>a </a:t>
            </a:r>
            <a:r>
              <a:rPr lang="zh-CN" altLang="en-US" sz="1600" dirty="0"/>
              <a:t>上建立索引了。</a:t>
            </a:r>
            <a:endParaRPr kumimoji="1"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80822056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64CA09-F1B6-D040-9131-21C781A00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zh-CN" altLang="en-US" dirty="0"/>
              <a:t>如何挑选索引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F7F0861-1FD6-B04C-9056-5F6FF47F9F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1600" dirty="0"/>
              <a:t>只为用于搜索、排序或分组的列创建索引</a:t>
            </a:r>
            <a:endParaRPr lang="en-US" altLang="zh-CN" sz="1600" dirty="0"/>
          </a:p>
          <a:p>
            <a:endParaRPr lang="zh-CN" altLang="en-US" sz="1600" dirty="0"/>
          </a:p>
          <a:p>
            <a:r>
              <a:rPr lang="zh-CN" altLang="en-US" sz="1600" dirty="0"/>
              <a:t>考虑列的基数，列内容的相似度越小越好</a:t>
            </a:r>
            <a:endParaRPr lang="en-US" altLang="zh-CN" sz="1600" dirty="0"/>
          </a:p>
          <a:p>
            <a:endParaRPr lang="zh-CN" altLang="en-US" sz="1600" dirty="0"/>
          </a:p>
          <a:p>
            <a:r>
              <a:rPr lang="zh-CN" altLang="en-US" sz="1600" dirty="0"/>
              <a:t>索引列的类型尽量小</a:t>
            </a:r>
            <a:endParaRPr lang="en-US" altLang="zh-CN" sz="1600" dirty="0"/>
          </a:p>
          <a:p>
            <a:endParaRPr lang="zh-CN" altLang="en-US" sz="1600" dirty="0"/>
          </a:p>
          <a:p>
            <a:r>
              <a:rPr lang="zh-CN" altLang="en-US" sz="1600" dirty="0"/>
              <a:t>索引字符串值的前缀：只对字符串的前几个字符进行索引</a:t>
            </a:r>
            <a:endParaRPr lang="en-US" altLang="zh-CN" sz="1600" dirty="0"/>
          </a:p>
          <a:p>
            <a:endParaRPr lang="zh-CN" altLang="en-US" sz="1600" b="1" dirty="0"/>
          </a:p>
          <a:p>
            <a:r>
              <a:rPr lang="zh-CN" altLang="en-US" sz="1600" dirty="0"/>
              <a:t>主键插入顺序，考虑页分裂的情况！！所以为什么不推荐用</a:t>
            </a:r>
            <a:r>
              <a:rPr lang="en-US" altLang="zh-CN" sz="1600" dirty="0"/>
              <a:t>UUID</a:t>
            </a:r>
            <a:r>
              <a:rPr lang="zh-CN" altLang="en-US" sz="1600" dirty="0"/>
              <a:t>做主键</a:t>
            </a:r>
            <a:r>
              <a:rPr lang="en-US" altLang="zh-CN" sz="1600" dirty="0"/>
              <a:t>~</a:t>
            </a:r>
            <a:r>
              <a:rPr lang="zh-CN" altLang="en-US" sz="1600" dirty="0"/>
              <a:t>。</a:t>
            </a:r>
          </a:p>
          <a:p>
            <a:pPr marL="0" indent="0">
              <a:buNone/>
            </a:pPr>
            <a:br>
              <a:rPr lang="zh-CN" altLang="en-US" dirty="0"/>
            </a:b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3895527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495E4EB-91C6-F141-A989-F50C86678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zh-CN" altLang="en-US" dirty="0"/>
              <a:t>唯一索引与普通索引对比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538AB90-6448-904A-8E44-53A6F98A14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sz="1600" dirty="0"/>
              <a:t>查询过程：</a:t>
            </a:r>
            <a:endParaRPr kumimoji="1" lang="en-US" altLang="zh-CN" sz="1600" dirty="0"/>
          </a:p>
          <a:p>
            <a:pPr lvl="1"/>
            <a:r>
              <a:rPr kumimoji="1" lang="zh-CN" altLang="en-US" sz="1200" dirty="0"/>
              <a:t>唯一索引找到一个就返回了，普通索引直到找到不等于</a:t>
            </a:r>
            <a:r>
              <a:rPr kumimoji="1" lang="en-US" altLang="zh-CN" sz="1200" dirty="0"/>
              <a:t>key</a:t>
            </a:r>
            <a:r>
              <a:rPr kumimoji="1" lang="zh-CN" altLang="en-US" sz="1200" dirty="0"/>
              <a:t>的记录再返回。</a:t>
            </a:r>
            <a:endParaRPr kumimoji="1" lang="en-US" altLang="zh-CN" sz="1200" dirty="0"/>
          </a:p>
          <a:p>
            <a:pPr lvl="1"/>
            <a:r>
              <a:rPr kumimoji="1" lang="zh-CN" altLang="en-US" sz="1200" dirty="0"/>
              <a:t>性能差不多，差别微乎其微</a:t>
            </a:r>
            <a:endParaRPr kumimoji="1" lang="en-US" altLang="zh-CN" sz="1200" dirty="0"/>
          </a:p>
          <a:p>
            <a:endParaRPr kumimoji="1" lang="en-US" altLang="zh-CN" sz="1600" dirty="0"/>
          </a:p>
          <a:p>
            <a:r>
              <a:rPr kumimoji="1" lang="zh-CN" altLang="en-US" sz="1600" dirty="0"/>
              <a:t>更新过程</a:t>
            </a:r>
            <a:endParaRPr kumimoji="1" lang="en-US" altLang="zh-CN" sz="1600" dirty="0"/>
          </a:p>
          <a:p>
            <a:pPr lvl="1"/>
            <a:r>
              <a:rPr kumimoji="1" lang="zh-CN" altLang="en-US" sz="1200" dirty="0"/>
              <a:t>唯一索引不能使用</a:t>
            </a:r>
            <a:r>
              <a:rPr kumimoji="1" lang="en" altLang="zh-CN" sz="1200" dirty="0"/>
              <a:t>change buffer</a:t>
            </a:r>
            <a:r>
              <a:rPr kumimoji="1" lang="zh-CN" altLang="en" sz="1200" dirty="0"/>
              <a:t>，</a:t>
            </a:r>
            <a:r>
              <a:rPr kumimoji="1" lang="zh-CN" altLang="en-US" sz="1200" dirty="0"/>
              <a:t>因为要检查唯一性</a:t>
            </a:r>
            <a:endParaRPr kumimoji="1" lang="en-US" altLang="zh-CN" sz="1200" dirty="0"/>
          </a:p>
          <a:p>
            <a:pPr lvl="1"/>
            <a:r>
              <a:rPr kumimoji="1" lang="zh-CN" altLang="en-US" sz="1200" dirty="0"/>
              <a:t>普通索引可以使用</a:t>
            </a:r>
            <a:r>
              <a:rPr kumimoji="1" lang="en" altLang="zh-CN" sz="1200" dirty="0"/>
              <a:t>change buffer</a:t>
            </a:r>
          </a:p>
          <a:p>
            <a:endParaRPr kumimoji="1" lang="en-US" altLang="zh-CN" sz="1600" dirty="0"/>
          </a:p>
          <a:p>
            <a:r>
              <a:rPr lang="zh-CN" altLang="en-US" sz="1600" dirty="0"/>
              <a:t>由于唯一索引</a:t>
            </a:r>
            <a:r>
              <a:rPr lang="zh-CN" altLang="en-US" sz="1600" dirty="0">
                <a:solidFill>
                  <a:srgbClr val="FF0000"/>
                </a:solidFill>
              </a:rPr>
              <a:t>用不上 </a:t>
            </a:r>
            <a:r>
              <a:rPr lang="en" altLang="zh-CN" sz="1600" dirty="0">
                <a:solidFill>
                  <a:srgbClr val="FF0000"/>
                </a:solidFill>
              </a:rPr>
              <a:t>change buffer </a:t>
            </a:r>
            <a:r>
              <a:rPr lang="zh-CN" altLang="en-US" sz="1600" dirty="0">
                <a:solidFill>
                  <a:srgbClr val="FF0000"/>
                </a:solidFill>
              </a:rPr>
              <a:t>的优化机制</a:t>
            </a:r>
            <a:r>
              <a:rPr lang="zh-CN" altLang="en-US" sz="1600" dirty="0"/>
              <a:t>，因此如果业务可以接受，从性能角度出发我建议优先考虑非唯一索引。但是</a:t>
            </a:r>
            <a:r>
              <a:rPr lang="en-US" altLang="zh-CN" sz="1600" dirty="0"/>
              <a:t>~~</a:t>
            </a:r>
            <a:r>
              <a:rPr lang="zh-CN" altLang="en-US" sz="1600" dirty="0"/>
              <a:t> 业务正确性优先！！！</a:t>
            </a:r>
            <a:endParaRPr kumimoji="1" lang="en-US" altLang="zh-CN" sz="1600" dirty="0"/>
          </a:p>
          <a:p>
            <a:pPr lvl="1"/>
            <a:endParaRPr kumimoji="1" lang="en" altLang="zh-CN" sz="1200" dirty="0"/>
          </a:p>
          <a:p>
            <a:pPr lvl="1"/>
            <a:endParaRPr kumimoji="1"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62215047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305949E-7BAD-0343-BC77-36979EDB1B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zh-CN" altLang="en-US" dirty="0"/>
              <a:t>索引失效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7B6D42A-25ED-6F48-AEA1-C41542602E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sz="1800" dirty="0"/>
              <a:t>条件字段函数操作</a:t>
            </a:r>
            <a:endParaRPr kumimoji="1" lang="en-US" altLang="zh-CN" sz="1800" dirty="0"/>
          </a:p>
          <a:p>
            <a:pPr lvl="1"/>
            <a:r>
              <a:rPr lang="en" altLang="zh-CN" sz="1600" dirty="0"/>
              <a:t>select count(*) from </a:t>
            </a:r>
            <a:r>
              <a:rPr lang="en" altLang="zh-CN" sz="1600" dirty="0" err="1"/>
              <a:t>tradelog</a:t>
            </a:r>
            <a:r>
              <a:rPr lang="en" altLang="zh-CN" sz="1600" dirty="0"/>
              <a:t> where </a:t>
            </a:r>
            <a:r>
              <a:rPr lang="en" altLang="zh-CN" sz="1600" dirty="0">
                <a:solidFill>
                  <a:srgbClr val="FF0000"/>
                </a:solidFill>
              </a:rPr>
              <a:t>month(</a:t>
            </a:r>
            <a:r>
              <a:rPr lang="en" altLang="zh-CN" sz="1600" dirty="0" err="1">
                <a:solidFill>
                  <a:srgbClr val="FF0000"/>
                </a:solidFill>
              </a:rPr>
              <a:t>t_modified</a:t>
            </a:r>
            <a:r>
              <a:rPr lang="en" altLang="zh-CN" sz="1600" dirty="0">
                <a:solidFill>
                  <a:srgbClr val="FF0000"/>
                </a:solidFill>
              </a:rPr>
              <a:t>)</a:t>
            </a:r>
            <a:r>
              <a:rPr lang="en" altLang="zh-CN" sz="1600" dirty="0"/>
              <a:t>=7;</a:t>
            </a:r>
          </a:p>
          <a:p>
            <a:pPr lvl="1"/>
            <a:r>
              <a:rPr lang="zh-CN" altLang="en-US" sz="1400" dirty="0"/>
              <a:t>对索引字段做函数操作，可能会破坏索引值的有序性，因此优化器就决定放弃走树搜索功能。</a:t>
            </a:r>
            <a:endParaRPr lang="en-US" altLang="zh-CN" sz="1400" dirty="0"/>
          </a:p>
          <a:p>
            <a:pPr lvl="1"/>
            <a:endParaRPr kumimoji="1" lang="en-US" altLang="zh-CN" sz="1400" dirty="0"/>
          </a:p>
          <a:p>
            <a:r>
              <a:rPr lang="zh-CN" altLang="en-US" sz="1800" dirty="0"/>
              <a:t>隐式类型转换</a:t>
            </a:r>
            <a:endParaRPr lang="en-US" altLang="zh-CN" sz="1800" dirty="0"/>
          </a:p>
          <a:p>
            <a:pPr lvl="1"/>
            <a:r>
              <a:rPr lang="en" altLang="zh-CN" sz="1600" dirty="0"/>
              <a:t>select * from </a:t>
            </a:r>
            <a:r>
              <a:rPr lang="en" altLang="zh-CN" sz="1600" dirty="0" err="1"/>
              <a:t>tradelog</a:t>
            </a:r>
            <a:r>
              <a:rPr lang="en" altLang="zh-CN" sz="1600" dirty="0"/>
              <a:t> where </a:t>
            </a:r>
            <a:r>
              <a:rPr lang="en" altLang="zh-CN" sz="1600" dirty="0" err="1">
                <a:solidFill>
                  <a:srgbClr val="FF0000"/>
                </a:solidFill>
              </a:rPr>
              <a:t>tradeid</a:t>
            </a:r>
            <a:r>
              <a:rPr lang="en" altLang="zh-CN" sz="1600" dirty="0"/>
              <a:t>=</a:t>
            </a:r>
            <a:r>
              <a:rPr lang="en" altLang="zh-CN" sz="1600" dirty="0">
                <a:solidFill>
                  <a:srgbClr val="FF0000"/>
                </a:solidFill>
              </a:rPr>
              <a:t>110717</a:t>
            </a:r>
            <a:r>
              <a:rPr lang="en" altLang="zh-CN" sz="1600" dirty="0"/>
              <a:t>;</a:t>
            </a:r>
            <a:r>
              <a:rPr lang="zh-CN" altLang="en-US" sz="1600" dirty="0"/>
              <a:t> </a:t>
            </a:r>
            <a:r>
              <a:rPr lang="en-US" altLang="zh-CN" sz="1600" dirty="0"/>
              <a:t>(</a:t>
            </a:r>
            <a:r>
              <a:rPr lang="en" altLang="zh-CN" sz="1400" dirty="0" err="1"/>
              <a:t>tradeid</a:t>
            </a:r>
            <a:r>
              <a:rPr lang="en" altLang="zh-CN" sz="1400" dirty="0"/>
              <a:t> </a:t>
            </a:r>
            <a:r>
              <a:rPr lang="zh-CN" altLang="en-US" sz="1400" dirty="0"/>
              <a:t>的字段类型是 </a:t>
            </a:r>
            <a:r>
              <a:rPr lang="en" altLang="zh-CN" sz="1400" dirty="0">
                <a:solidFill>
                  <a:srgbClr val="FF0000"/>
                </a:solidFill>
              </a:rPr>
              <a:t>varchar</a:t>
            </a:r>
            <a:r>
              <a:rPr lang="en" altLang="zh-CN" sz="1400" dirty="0"/>
              <a:t>(32)</a:t>
            </a:r>
            <a:r>
              <a:rPr lang="en-US" altLang="zh-CN" sz="1600" dirty="0"/>
              <a:t>)</a:t>
            </a:r>
          </a:p>
          <a:p>
            <a:pPr lvl="1"/>
            <a:r>
              <a:rPr lang="zh-CN" altLang="en-US" sz="1400" dirty="0"/>
              <a:t>在 </a:t>
            </a:r>
            <a:r>
              <a:rPr lang="en" altLang="zh-CN" sz="1400" dirty="0"/>
              <a:t>MySQL </a:t>
            </a:r>
            <a:r>
              <a:rPr lang="zh-CN" altLang="en-US" sz="1400" dirty="0"/>
              <a:t>中，字符串和数字做比较的话，是将字符串转换成数字。</a:t>
            </a:r>
            <a:endParaRPr lang="en-US" altLang="zh-CN" sz="1400" dirty="0"/>
          </a:p>
          <a:p>
            <a:pPr lvl="1"/>
            <a:r>
              <a:rPr lang="en" altLang="zh-CN" sz="1600" dirty="0"/>
              <a:t>select * from </a:t>
            </a:r>
            <a:r>
              <a:rPr lang="en" altLang="zh-CN" sz="1600" dirty="0" err="1"/>
              <a:t>tradelog</a:t>
            </a:r>
            <a:r>
              <a:rPr lang="en" altLang="zh-CN" sz="1600" dirty="0"/>
              <a:t> where </a:t>
            </a:r>
            <a:r>
              <a:rPr lang="en" altLang="zh-CN" sz="1600" dirty="0">
                <a:solidFill>
                  <a:srgbClr val="FF0000"/>
                </a:solidFill>
              </a:rPr>
              <a:t>CAST</a:t>
            </a:r>
            <a:r>
              <a:rPr lang="en" altLang="zh-CN" sz="1600" dirty="0"/>
              <a:t>(</a:t>
            </a:r>
            <a:r>
              <a:rPr lang="en" altLang="zh-CN" sz="1600" dirty="0" err="1"/>
              <a:t>tradid</a:t>
            </a:r>
            <a:r>
              <a:rPr lang="en" altLang="zh-CN" sz="1600" dirty="0"/>
              <a:t> AS signed int) = 110717;</a:t>
            </a:r>
            <a:endParaRPr lang="en-US" altLang="zh-CN" sz="1600" dirty="0"/>
          </a:p>
          <a:p>
            <a:pPr lvl="1"/>
            <a:endParaRPr kumimoji="1" lang="en-US" altLang="zh-CN" sz="1400" dirty="0"/>
          </a:p>
          <a:p>
            <a:r>
              <a:rPr lang="zh-CN" altLang="en-US" sz="1800" dirty="0"/>
              <a:t>隐式字符编码转换</a:t>
            </a:r>
            <a:endParaRPr lang="en-US" altLang="zh-CN" sz="1800" dirty="0"/>
          </a:p>
          <a:p>
            <a:pPr lvl="1"/>
            <a:r>
              <a:rPr lang="zh-CN" altLang="en-US" sz="1400" dirty="0"/>
              <a:t>字符集 </a:t>
            </a:r>
            <a:r>
              <a:rPr lang="en" altLang="zh-CN" sz="1400" dirty="0"/>
              <a:t>utf8mb4 </a:t>
            </a:r>
            <a:r>
              <a:rPr lang="zh-CN" altLang="en-US" sz="1400" dirty="0"/>
              <a:t>是 </a:t>
            </a:r>
            <a:r>
              <a:rPr lang="en" altLang="zh-CN" sz="1400" dirty="0"/>
              <a:t>utf8 </a:t>
            </a:r>
            <a:r>
              <a:rPr lang="zh-CN" altLang="en-US" sz="1400" dirty="0"/>
              <a:t>的超集，所以当这两个类型的字符串在做比较的时候，</a:t>
            </a:r>
            <a:r>
              <a:rPr lang="en" altLang="zh-CN" sz="1400" dirty="0"/>
              <a:t>MySQL </a:t>
            </a:r>
            <a:r>
              <a:rPr lang="zh-CN" altLang="en-US" sz="1400" dirty="0"/>
              <a:t>内部的操作是，先把 </a:t>
            </a:r>
            <a:r>
              <a:rPr lang="en" altLang="zh-CN" sz="1400" dirty="0"/>
              <a:t>utf8 </a:t>
            </a:r>
            <a:r>
              <a:rPr lang="zh-CN" altLang="en-US" sz="1400" dirty="0"/>
              <a:t>字符串转成 </a:t>
            </a:r>
            <a:r>
              <a:rPr lang="en" altLang="zh-CN" sz="1400" dirty="0"/>
              <a:t>utf8mb4 </a:t>
            </a:r>
            <a:r>
              <a:rPr lang="zh-CN" altLang="en-US" sz="1400" dirty="0"/>
              <a:t>字符集，再做比较。</a:t>
            </a:r>
            <a:endParaRPr kumimoji="1" lang="en-US" altLang="zh-CN" sz="1400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lang="en" altLang="zh-CN" dirty="0"/>
          </a:p>
          <a:p>
            <a:pPr lvl="1"/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6957513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0269E6A-102B-944B-809B-2400DE5C1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b="1" dirty="0"/>
              <a:t>访问方法（</a:t>
            </a:r>
            <a:r>
              <a:rPr lang="en" altLang="zh-CN" b="1" dirty="0"/>
              <a:t>access method</a:t>
            </a:r>
            <a:r>
              <a:rPr lang="zh-CN" altLang="en" b="1" dirty="0"/>
              <a:t>）</a:t>
            </a:r>
            <a:r>
              <a:rPr lang="zh-CN" altLang="en-US" b="1" dirty="0"/>
              <a:t>的概念</a:t>
            </a:r>
            <a:endParaRPr kumimoji="1"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759F88F3-EAB5-5146-8977-1BD3479064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7849" y="1825624"/>
            <a:ext cx="10633220" cy="4761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70733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9F6E88-EFB4-B241-A79D-913C2DF37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b="1" dirty="0"/>
              <a:t>访问方法哪里看</a:t>
            </a:r>
            <a:endParaRPr kumimoji="1"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52946E26-7DCF-B844-BFE2-D2EB25A2F9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661282"/>
            <a:ext cx="10515600" cy="2680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31726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E5F273-C5C1-804A-B71C-F0DF10A4D0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zh-CN" altLang="en-US" dirty="0"/>
              <a:t>思考与讨论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8BAD4B9-A154-504C-9B6F-36114F4115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" altLang="zh-CN" sz="1600" dirty="0" err="1"/>
              <a:t>Innodb</a:t>
            </a:r>
            <a:r>
              <a:rPr lang="en" altLang="zh-CN" sz="1600" dirty="0"/>
              <a:t> B+</a:t>
            </a:r>
            <a:r>
              <a:rPr lang="zh-CN" altLang="en-US" sz="1600" dirty="0"/>
              <a:t>树主键索引的叶子节点存的是什么？</a:t>
            </a:r>
            <a:endParaRPr lang="en" altLang="zh-CN" sz="1600" dirty="0"/>
          </a:p>
          <a:p>
            <a:r>
              <a:rPr lang="en" altLang="zh-CN" sz="1600" dirty="0"/>
              <a:t>“N</a:t>
            </a:r>
            <a:r>
              <a:rPr lang="zh-CN" altLang="en-US" sz="1600" dirty="0"/>
              <a:t>叉树”的</a:t>
            </a:r>
            <a:r>
              <a:rPr lang="en" altLang="zh-CN" sz="1600" dirty="0">
                <a:solidFill>
                  <a:srgbClr val="FF0000"/>
                </a:solidFill>
              </a:rPr>
              <a:t>N</a:t>
            </a:r>
            <a:r>
              <a:rPr lang="zh-CN" altLang="en-US" sz="1600" dirty="0">
                <a:solidFill>
                  <a:srgbClr val="FF0000"/>
                </a:solidFill>
              </a:rPr>
              <a:t>值</a:t>
            </a:r>
            <a:r>
              <a:rPr lang="zh-CN" altLang="en-US" sz="1600" dirty="0"/>
              <a:t>在</a:t>
            </a:r>
            <a:r>
              <a:rPr lang="en" altLang="zh-CN" sz="1600" dirty="0"/>
              <a:t>MySQL</a:t>
            </a:r>
            <a:r>
              <a:rPr lang="zh-CN" altLang="en-US" sz="1600" dirty="0"/>
              <a:t>中是可以被人工调整的么？</a:t>
            </a:r>
            <a:endParaRPr lang="en-US" altLang="zh-CN" sz="1600" dirty="0"/>
          </a:p>
          <a:p>
            <a:r>
              <a:rPr kumimoji="1" lang="zh-CN" altLang="en-US" sz="1600" dirty="0"/>
              <a:t>如果我删除了大量数据，数据库表的文件大小会减小吗？为什么？</a:t>
            </a:r>
            <a:endParaRPr kumimoji="1" lang="en-US" altLang="zh-CN" sz="1600" dirty="0"/>
          </a:p>
          <a:p>
            <a:r>
              <a:rPr kumimoji="1" lang="zh-CN" altLang="en-US" sz="1600" dirty="0"/>
              <a:t>二级索引查询后做回表操作，还会有随机</a:t>
            </a:r>
            <a:r>
              <a:rPr kumimoji="1" lang="en-US" altLang="zh-CN" sz="1600" dirty="0"/>
              <a:t>IO</a:t>
            </a:r>
            <a:r>
              <a:rPr kumimoji="1" lang="zh-CN" altLang="en-US" sz="1600" dirty="0"/>
              <a:t>吗？有的话如何解决？</a:t>
            </a:r>
            <a:endParaRPr kumimoji="1" lang="en-US" altLang="zh-CN" sz="1600" dirty="0"/>
          </a:p>
          <a:p>
            <a:r>
              <a:rPr kumimoji="1" lang="en-US" altLang="zh-CN" sz="1600" dirty="0" err="1"/>
              <a:t>Mysql</a:t>
            </a:r>
            <a:r>
              <a:rPr kumimoji="1" lang="zh-CN" altLang="en-US" sz="1600" dirty="0"/>
              <a:t>用页来做最小的存储空间真的就能解决随机</a:t>
            </a:r>
            <a:r>
              <a:rPr kumimoji="1" lang="en-US" altLang="zh-CN" sz="1600" dirty="0"/>
              <a:t>IO</a:t>
            </a:r>
            <a:r>
              <a:rPr kumimoji="1" lang="zh-CN" altLang="en-US" sz="1600" dirty="0"/>
              <a:t>的问题了吗？为什么？</a:t>
            </a:r>
            <a:endParaRPr kumimoji="1" lang="en-US" altLang="zh-CN" sz="1600" dirty="0"/>
          </a:p>
          <a:p>
            <a:endParaRPr kumimoji="1" lang="en-US" altLang="zh-CN" sz="1600" dirty="0"/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C8B5021C-85EB-154D-8CA6-7A1AA4A5DD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5427" y="3837673"/>
            <a:ext cx="4212599" cy="1972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197726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15FFA2-C279-6149-A85C-5F43789E9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kumimoji="1" lang="en-US" altLang="zh-CN" dirty="0"/>
            </a:b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3EEBA60-4650-5549-B1C4-8126CD2B17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880"/>
            <a:ext cx="10515600" cy="5994083"/>
          </a:xfrm>
        </p:spPr>
        <p:txBody>
          <a:bodyPr/>
          <a:lstStyle/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pPr marL="0" indent="0">
              <a:buNone/>
            </a:pPr>
            <a:r>
              <a:rPr kumimoji="1" lang="en-US" altLang="zh-CN" dirty="0"/>
              <a:t>					Thanks</a:t>
            </a:r>
          </a:p>
        </p:txBody>
      </p:sp>
    </p:spTree>
    <p:extLst>
      <p:ext uri="{BB962C8B-B14F-4D97-AF65-F5344CB8AC3E}">
        <p14:creationId xmlns:p14="http://schemas.microsoft.com/office/powerpoint/2010/main" val="79440116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F3C244-0AFE-454F-B9B0-67C12BD40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zh-CN" altLang="en-US" dirty="0"/>
              <a:t>翻外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965CBEC7-EBCE-6B47-8566-31D0DBBA61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05038" y="1690688"/>
            <a:ext cx="5738961" cy="4742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8287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6DCC96-49C9-034B-8232-8CDEA02BE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zh-CN" altLang="en-US" dirty="0"/>
              <a:t>哈希表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7180384-1429-C74D-AC5A-DD21C9BAE6B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3414" y="1825625"/>
            <a:ext cx="5805172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94261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4BEBA1-C63C-7447-AEE7-E63D7C139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zh-CN" altLang="en-US" dirty="0"/>
              <a:t>有序数组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3AF0E566-F732-DE44-89B2-37A91FD228E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4913" y="1825625"/>
            <a:ext cx="6322173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34405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9BAB924-1843-A345-8B1C-90FC0501C2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zh-CN" altLang="en-US" dirty="0"/>
              <a:t>二叉树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D43F6AA8-9BFC-644C-8C37-05B62B0AB2D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3414" y="1825625"/>
            <a:ext cx="5805172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14124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908C3FD-B127-944B-B177-34F0C580F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zh-CN" dirty="0"/>
              <a:t>N</a:t>
            </a:r>
            <a:r>
              <a:rPr kumimoji="1" lang="zh-CN" altLang="en-US" dirty="0"/>
              <a:t>叉树</a:t>
            </a:r>
          </a:p>
        </p:txBody>
      </p:sp>
      <p:pic>
        <p:nvPicPr>
          <p:cNvPr id="5126" name="Picture 6">
            <a:extLst>
              <a:ext uri="{FF2B5EF4-FFF2-40B4-BE49-F238E27FC236}">
                <a16:creationId xmlns:a16="http://schemas.microsoft.com/office/drawing/2014/main" id="{63DBC476-6DDD-4045-9177-98828EADA1E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5525" y="2248398"/>
            <a:ext cx="7213600" cy="337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2829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1ECADE-EA8D-2B41-9ED4-7D1592B661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zh-CN" altLang="en-US" dirty="0"/>
              <a:t>实现索引的数据结构的总结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DE7C987-C36A-7F41-8A44-7605E7EB81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kumimoji="1" lang="zh-CN" altLang="en-US" dirty="0"/>
              <a:t>哈希表</a:t>
            </a:r>
            <a:endParaRPr kumimoji="1" lang="en-US" altLang="zh-CN" dirty="0"/>
          </a:p>
          <a:p>
            <a:pPr lvl="1"/>
            <a:r>
              <a:rPr lang="zh-CN" altLang="en-US" dirty="0"/>
              <a:t>哈希表这种结构适用于只有等值查询的场景</a:t>
            </a:r>
            <a:endParaRPr lang="en-US" altLang="zh-CN" dirty="0"/>
          </a:p>
          <a:p>
            <a:pPr lvl="1"/>
            <a:endParaRPr kumimoji="1" lang="en-US" altLang="zh-CN" dirty="0"/>
          </a:p>
          <a:p>
            <a:r>
              <a:rPr kumimoji="1" lang="zh-CN" altLang="en-US" dirty="0"/>
              <a:t>有序数组</a:t>
            </a:r>
            <a:endParaRPr kumimoji="1" lang="en-US" altLang="zh-CN" dirty="0"/>
          </a:p>
          <a:p>
            <a:pPr lvl="1"/>
            <a:r>
              <a:rPr lang="zh-CN" altLang="en-US" dirty="0"/>
              <a:t>有序数组在等值查询和范围查询场景中的性能就都非常优秀，但只适用于静态存储引擎</a:t>
            </a:r>
            <a:endParaRPr lang="en-US" altLang="zh-CN" dirty="0"/>
          </a:p>
          <a:p>
            <a:pPr lvl="1"/>
            <a:endParaRPr kumimoji="1" lang="en-US" altLang="zh-CN" dirty="0"/>
          </a:p>
          <a:p>
            <a:r>
              <a:rPr kumimoji="1" lang="zh-CN" altLang="en-US" dirty="0"/>
              <a:t>搜索树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二叉树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多（</a:t>
            </a:r>
            <a:r>
              <a:rPr kumimoji="1" lang="en-US" altLang="zh-CN" dirty="0"/>
              <a:t>N</a:t>
            </a:r>
            <a:r>
              <a:rPr kumimoji="1" lang="zh-CN" altLang="en-US" dirty="0"/>
              <a:t>）叉树</a:t>
            </a:r>
            <a:endParaRPr kumimoji="1" lang="en-US" altLang="zh-CN" dirty="0"/>
          </a:p>
          <a:p>
            <a:pPr lvl="2"/>
            <a:r>
              <a:rPr lang="en" altLang="zh-CN" dirty="0"/>
              <a:t>B+</a:t>
            </a:r>
            <a:r>
              <a:rPr lang="zh-CN" altLang="en-US" dirty="0"/>
              <a:t>树由于在读写上的性能优点，以及适配磁盘的访问模式，已经被广泛应用在数据库引擎中了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999821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2883</TotalTime>
  <Words>1227</Words>
  <Application>Microsoft Macintosh PowerPoint</Application>
  <PresentationFormat>宽屏</PresentationFormat>
  <Paragraphs>153</Paragraphs>
  <Slides>48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48</vt:i4>
      </vt:variant>
    </vt:vector>
  </HeadingPairs>
  <TitlesOfParts>
    <vt:vector size="52" baseType="lpstr">
      <vt:lpstr>等线</vt:lpstr>
      <vt:lpstr>等线 Light</vt:lpstr>
      <vt:lpstr>Arial</vt:lpstr>
      <vt:lpstr>Office 主题​​</vt:lpstr>
      <vt:lpstr>mysql 索引的实现</vt:lpstr>
      <vt:lpstr>一条查询语句的执行过程</vt:lpstr>
      <vt:lpstr>mysql的逻辑架构</vt:lpstr>
      <vt:lpstr>实现索引的数据结构</vt:lpstr>
      <vt:lpstr>哈希表</vt:lpstr>
      <vt:lpstr>有序数组</vt:lpstr>
      <vt:lpstr>二叉树</vt:lpstr>
      <vt:lpstr>N叉树</vt:lpstr>
      <vt:lpstr>实现索引的数据结构的总结</vt:lpstr>
      <vt:lpstr>索引类型</vt:lpstr>
      <vt:lpstr>聚簇索引和二级索引</vt:lpstr>
      <vt:lpstr>页</vt:lpstr>
      <vt:lpstr>InnoDB数据页的结构</vt:lpstr>
      <vt:lpstr>InnoDB数据页的结构</vt:lpstr>
      <vt:lpstr>InnoDB记录存储结构</vt:lpstr>
      <vt:lpstr>COMPACT行格式</vt:lpstr>
      <vt:lpstr>COMPACT行格式</vt:lpstr>
      <vt:lpstr>COMPACT行格式</vt:lpstr>
      <vt:lpstr>长度占用的字节数</vt:lpstr>
      <vt:lpstr>空列表</vt:lpstr>
      <vt:lpstr>记录头信息</vt:lpstr>
      <vt:lpstr>记录头信息</vt:lpstr>
      <vt:lpstr>记录的真实数据</vt:lpstr>
      <vt:lpstr>Dynamic和Compressed行格式</vt:lpstr>
      <vt:lpstr>小结</vt:lpstr>
      <vt:lpstr>页内用户数据的组织方式</vt:lpstr>
      <vt:lpstr>快速查询页内用户数据</vt:lpstr>
      <vt:lpstr>File Header（文件头部）</vt:lpstr>
      <vt:lpstr>页链表</vt:lpstr>
      <vt:lpstr>页分裂</vt:lpstr>
      <vt:lpstr>页分裂</vt:lpstr>
      <vt:lpstr>页分裂</vt:lpstr>
      <vt:lpstr>页分裂</vt:lpstr>
      <vt:lpstr>二级索引与回表</vt:lpstr>
      <vt:lpstr>联合索引</vt:lpstr>
      <vt:lpstr>B+树索引的使用</vt:lpstr>
      <vt:lpstr>索引的代价</vt:lpstr>
      <vt:lpstr>覆盖索引</vt:lpstr>
      <vt:lpstr>索引下推</vt:lpstr>
      <vt:lpstr>最左前缀原则</vt:lpstr>
      <vt:lpstr>如何挑选索引</vt:lpstr>
      <vt:lpstr>唯一索引与普通索引对比</vt:lpstr>
      <vt:lpstr>索引失效</vt:lpstr>
      <vt:lpstr>访问方法（access method）的概念</vt:lpstr>
      <vt:lpstr>访问方法哪里看</vt:lpstr>
      <vt:lpstr>思考与讨论</vt:lpstr>
      <vt:lpstr> </vt:lpstr>
      <vt:lpstr>翻外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Mysql 索引的实现</dc:title>
  <dc:creator>Microsoft Office User</dc:creator>
  <cp:lastModifiedBy>Microsoft Office User</cp:lastModifiedBy>
  <cp:revision>73</cp:revision>
  <dcterms:created xsi:type="dcterms:W3CDTF">2020-12-29T08:10:23Z</dcterms:created>
  <dcterms:modified xsi:type="dcterms:W3CDTF">2021-01-25T09:21:16Z</dcterms:modified>
</cp:coreProperties>
</file>